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5" r:id="rId1"/>
  </p:sldMasterIdLst>
  <p:notesMasterIdLst>
    <p:notesMasterId r:id="rId98"/>
  </p:notesMasterIdLst>
  <p:sldIdLst>
    <p:sldId id="336" r:id="rId2"/>
    <p:sldId id="271" r:id="rId3"/>
    <p:sldId id="337" r:id="rId4"/>
    <p:sldId id="257" r:id="rId5"/>
    <p:sldId id="338" r:id="rId6"/>
    <p:sldId id="258" r:id="rId7"/>
    <p:sldId id="329" r:id="rId8"/>
    <p:sldId id="259" r:id="rId9"/>
    <p:sldId id="359" r:id="rId10"/>
    <p:sldId id="358" r:id="rId11"/>
    <p:sldId id="345" r:id="rId12"/>
    <p:sldId id="348" r:id="rId13"/>
    <p:sldId id="356" r:id="rId14"/>
    <p:sldId id="357" r:id="rId15"/>
    <p:sldId id="342" r:id="rId16"/>
    <p:sldId id="343" r:id="rId17"/>
    <p:sldId id="346" r:id="rId18"/>
    <p:sldId id="349" r:id="rId19"/>
    <p:sldId id="344" r:id="rId20"/>
    <p:sldId id="347" r:id="rId21"/>
    <p:sldId id="350" r:id="rId22"/>
    <p:sldId id="340" r:id="rId23"/>
    <p:sldId id="351" r:id="rId24"/>
    <p:sldId id="306" r:id="rId25"/>
    <p:sldId id="272" r:id="rId26"/>
    <p:sldId id="262" r:id="rId27"/>
    <p:sldId id="360" r:id="rId28"/>
    <p:sldId id="275" r:id="rId29"/>
    <p:sldId id="362" r:id="rId30"/>
    <p:sldId id="363" r:id="rId31"/>
    <p:sldId id="364" r:id="rId32"/>
    <p:sldId id="261" r:id="rId33"/>
    <p:sldId id="283" r:id="rId34"/>
    <p:sldId id="284" r:id="rId35"/>
    <p:sldId id="264" r:id="rId36"/>
    <p:sldId id="278" r:id="rId37"/>
    <p:sldId id="277" r:id="rId38"/>
    <p:sldId id="279" r:id="rId39"/>
    <p:sldId id="281" r:id="rId40"/>
    <p:sldId id="280" r:id="rId41"/>
    <p:sldId id="282" r:id="rId42"/>
    <p:sldId id="285" r:id="rId43"/>
    <p:sldId id="286" r:id="rId44"/>
    <p:sldId id="287" r:id="rId45"/>
    <p:sldId id="288" r:id="rId46"/>
    <p:sldId id="289" r:id="rId47"/>
    <p:sldId id="335" r:id="rId48"/>
    <p:sldId id="265" r:id="rId49"/>
    <p:sldId id="310" r:id="rId50"/>
    <p:sldId id="311" r:id="rId51"/>
    <p:sldId id="266" r:id="rId52"/>
    <p:sldId id="290" r:id="rId53"/>
    <p:sldId id="291" r:id="rId54"/>
    <p:sldId id="267" r:id="rId55"/>
    <p:sldId id="318" r:id="rId56"/>
    <p:sldId id="319" r:id="rId57"/>
    <p:sldId id="294" r:id="rId58"/>
    <p:sldId id="292" r:id="rId59"/>
    <p:sldId id="330" r:id="rId60"/>
    <p:sldId id="331" r:id="rId61"/>
    <p:sldId id="332" r:id="rId62"/>
    <p:sldId id="333" r:id="rId63"/>
    <p:sldId id="365" r:id="rId64"/>
    <p:sldId id="366" r:id="rId65"/>
    <p:sldId id="355" r:id="rId66"/>
    <p:sldId id="263" r:id="rId67"/>
    <p:sldId id="361" r:id="rId68"/>
    <p:sldId id="268" r:id="rId69"/>
    <p:sldId id="297" r:id="rId70"/>
    <p:sldId id="269" r:id="rId71"/>
    <p:sldId id="317" r:id="rId72"/>
    <p:sldId id="298" r:id="rId73"/>
    <p:sldId id="305" r:id="rId74"/>
    <p:sldId id="299" r:id="rId75"/>
    <p:sldId id="300" r:id="rId76"/>
    <p:sldId id="301" r:id="rId77"/>
    <p:sldId id="302" r:id="rId78"/>
    <p:sldId id="303" r:id="rId79"/>
    <p:sldId id="304" r:id="rId80"/>
    <p:sldId id="334" r:id="rId81"/>
    <p:sldId id="307" r:id="rId82"/>
    <p:sldId id="270" r:id="rId83"/>
    <p:sldId id="313" r:id="rId84"/>
    <p:sldId id="314" r:id="rId85"/>
    <p:sldId id="315" r:id="rId86"/>
    <p:sldId id="316" r:id="rId87"/>
    <p:sldId id="308" r:id="rId88"/>
    <p:sldId id="309" r:id="rId89"/>
    <p:sldId id="312" r:id="rId90"/>
    <p:sldId id="320" r:id="rId91"/>
    <p:sldId id="321" r:id="rId92"/>
    <p:sldId id="354" r:id="rId93"/>
    <p:sldId id="325" r:id="rId94"/>
    <p:sldId id="353" r:id="rId95"/>
    <p:sldId id="326" r:id="rId96"/>
    <p:sldId id="339" r:id="rId9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5CE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3456" autoAdjust="0"/>
    <p:restoredTop sz="82739" autoAdjust="0"/>
  </p:normalViewPr>
  <p:slideViewPr>
    <p:cSldViewPr snapToGrid="0">
      <p:cViewPr varScale="1">
        <p:scale>
          <a:sx n="76" d="100"/>
          <a:sy n="76" d="100"/>
        </p:scale>
        <p:origin x="252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presProps" Target="presProps.xml"/><Relationship Id="rId10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notesMaster" Target="notesMasters/notesMaster1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7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7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77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CA68A3-91E5-484C-B0D2-ABAE5CB9AC4F}" type="datetimeFigureOut">
              <a:rPr lang="en-US" smtClean="0"/>
              <a:t>12/4/2014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431F92-6A98-4640-A1EA-0E76A10AC0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1092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Andrew Siemer, I am an ASP Insider, Microsoft virtual technology specialist program, father of 6, and general jack of all trades – master of some!</a:t>
            </a:r>
          </a:p>
          <a:p>
            <a:r>
              <a:rPr lang="en-US" dirty="0" smtClean="0"/>
              <a:t>I enjoy all things </a:t>
            </a:r>
            <a:r>
              <a:rPr lang="en-US" dirty="0" err="1" smtClean="0"/>
              <a:t>texas</a:t>
            </a:r>
            <a:r>
              <a:rPr lang="en-US" dirty="0" smtClean="0"/>
              <a:t>, obstacle racing, </a:t>
            </a:r>
            <a:r>
              <a:rPr lang="en-US" dirty="0" err="1" smtClean="0"/>
              <a:t>cowboying</a:t>
            </a:r>
            <a:r>
              <a:rPr lang="en-US" dirty="0" smtClean="0"/>
              <a:t>, and playing with my six</a:t>
            </a:r>
            <a:r>
              <a:rPr lang="en-US" baseline="0" dirty="0" smtClean="0"/>
              <a:t> kids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431F92-6A98-4640-A1EA-0E76A10AC09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4716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http://azure.microsoft.com/en-us/documentation/articles/documentdb-interactions-with-resources/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431F92-6A98-4640-A1EA-0E76A10AC09A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1093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431F92-6A98-4640-A1EA-0E76A10AC09A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32313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Added to scoring</a:t>
            </a:r>
            <a:r>
              <a:rPr lang="en-US" baseline="0" dirty="0" smtClean="0"/>
              <a:t> profiles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431F92-6A98-4640-A1EA-0E76A10AC09A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897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Some books I have written or am writing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431F92-6A98-4640-A1EA-0E76A10AC09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122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are starting an Azure book.  Written</a:t>
            </a:r>
            <a:r>
              <a:rPr lang="en-US" baseline="0" dirty="0" smtClean="0"/>
              <a:t> in the open on </a:t>
            </a:r>
            <a:r>
              <a:rPr lang="en-US" baseline="0" dirty="0" err="1" smtClean="0"/>
              <a:t>LeanPub</a:t>
            </a:r>
            <a:r>
              <a:rPr lang="en-US" baseline="0" dirty="0" smtClean="0"/>
              <a:t> and GitHub.  Want to help?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431F92-6A98-4640-A1EA-0E76A10AC09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3106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Some</a:t>
            </a:r>
            <a:r>
              <a:rPr lang="en-US" baseline="0" dirty="0" smtClean="0"/>
              <a:t> places I have worked and some projects I have worked 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431F92-6A98-4640-A1EA-0E76A10AC09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9406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431F92-6A98-4640-A1EA-0E76A10AC09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9459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Unstructured, immediately related, </a:t>
            </a:r>
            <a:r>
              <a:rPr lang="en-US" dirty="0" err="1" smtClean="0"/>
              <a:t>denormalized</a:t>
            </a:r>
            <a:r>
              <a:rPr lang="en-US" dirty="0" smtClean="0"/>
              <a:t>, distributed by default, transactions across collections not required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431F92-6A98-4640-A1EA-0E76A10AC09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5818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Let’s quickly look at</a:t>
            </a:r>
            <a:r>
              <a:rPr lang="en-US" baseline="0" dirty="0" smtClean="0"/>
              <a:t> how we can set up and configure a </a:t>
            </a:r>
            <a:r>
              <a:rPr lang="en-US" baseline="0" dirty="0" err="1" smtClean="0"/>
              <a:t>DocumentDB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431F92-6A98-4640-A1EA-0E76A10AC09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4561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case the internet is down, some screen</a:t>
            </a:r>
            <a:r>
              <a:rPr lang="en-US" baseline="0" dirty="0" smtClean="0"/>
              <a:t> shot quick steps for setting up a </a:t>
            </a:r>
            <a:r>
              <a:rPr lang="en-US" baseline="0" dirty="0" err="1" smtClean="0"/>
              <a:t>documentdb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431F92-6A98-4640-A1EA-0E76A10AC09A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0420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All the marketing specs around </a:t>
            </a:r>
            <a:r>
              <a:rPr lang="en-US" dirty="0" err="1" smtClean="0"/>
              <a:t>DocumentDB</a:t>
            </a:r>
            <a:r>
              <a:rPr lang="en-US" dirty="0" smtClean="0"/>
              <a:t>.  Everything is capacity unit based.</a:t>
            </a:r>
            <a:r>
              <a:rPr lang="en-US" baseline="0" dirty="0" smtClean="0"/>
              <a:t>  Speed specs assume simple document structure.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431F92-6A98-4640-A1EA-0E76A10AC09A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6784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microsoft.com/office/2007/relationships/hdphoto" Target="../media/hdphoto2.wdp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microsoft.com/office/2007/relationships/hdphoto" Target="../media/hdphoto2.wdp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microsoft.com/office/2007/relationships/hdphoto" Target="../media/hdphoto2.wdp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png"/><Relationship Id="rId4" Type="http://schemas.microsoft.com/office/2007/relationships/hdphoto" Target="../media/hdphoto2.wdp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png"/><Relationship Id="rId4" Type="http://schemas.microsoft.com/office/2007/relationships/hdphoto" Target="../media/hdphoto2.wdp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3.png"/><Relationship Id="rId4" Type="http://schemas.microsoft.com/office/2007/relationships/hdphoto" Target="../media/hdphoto2.wdp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4.png"/><Relationship Id="rId4" Type="http://schemas.microsoft.com/office/2007/relationships/hdphoto" Target="../media/hdphoto2.wdp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5.png"/><Relationship Id="rId4" Type="http://schemas.microsoft.com/office/2007/relationships/hdphoto" Target="../media/hdphoto2.wdp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microsoft.com/office/2007/relationships/hdphoto" Target="../media/hdphoto3.wdp"/><Relationship Id="rId5" Type="http://schemas.openxmlformats.org/officeDocument/2006/relationships/image" Target="../media/image16.png"/><Relationship Id="rId4" Type="http://schemas.microsoft.com/office/2007/relationships/hdphoto" Target="../media/hdphoto2.wdp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7.png"/><Relationship Id="rId4" Type="http://schemas.microsoft.com/office/2007/relationships/hdphoto" Target="../media/hdphoto2.wdp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8.png"/><Relationship Id="rId4" Type="http://schemas.microsoft.com/office/2007/relationships/hdphoto" Target="../media/hdphoto2.wdp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9.png"/><Relationship Id="rId4" Type="http://schemas.microsoft.com/office/2007/relationships/hdphoto" Target="../media/hdphoto2.wdp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0.png"/><Relationship Id="rId4" Type="http://schemas.microsoft.com/office/2007/relationships/hdphoto" Target="../media/hdphoto2.wdp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1.png"/><Relationship Id="rId4" Type="http://schemas.microsoft.com/office/2007/relationships/hdphoto" Target="../media/hdphoto2.wdp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2.png"/><Relationship Id="rId4" Type="http://schemas.microsoft.com/office/2007/relationships/hdphoto" Target="../media/hdphoto2.wdp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microsoft.com/office/2007/relationships/hdphoto" Target="../media/hdphoto2.wdp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microsoft.com/office/2007/relationships/hdphoto" Target="../media/hdphoto2.wdp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microsoft.com/office/2007/relationships/hdphoto" Target="../media/hdphoto2.wdp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png"/><Relationship Id="rId4" Type="http://schemas.microsoft.com/office/2007/relationships/hdphoto" Target="../media/hdphoto2.wdp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png"/><Relationship Id="rId4" Type="http://schemas.microsoft.com/office/2007/relationships/hdphoto" Target="../media/hdphoto2.wdp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3.png"/><Relationship Id="rId4" Type="http://schemas.microsoft.com/office/2007/relationships/hdphoto" Target="../media/hdphoto2.wdp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4.png"/><Relationship Id="rId4" Type="http://schemas.microsoft.com/office/2007/relationships/hdphoto" Target="../media/hdphoto2.wdp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5.png"/><Relationship Id="rId4" Type="http://schemas.microsoft.com/office/2007/relationships/hdphoto" Target="../media/hdphoto2.wdp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microsoft.com/office/2007/relationships/hdphoto" Target="../media/hdphoto3.wdp"/><Relationship Id="rId5" Type="http://schemas.openxmlformats.org/officeDocument/2006/relationships/image" Target="../media/image16.png"/><Relationship Id="rId4" Type="http://schemas.microsoft.com/office/2007/relationships/hdphoto" Target="../media/hdphoto2.wdp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7.png"/><Relationship Id="rId4" Type="http://schemas.microsoft.com/office/2007/relationships/hdphoto" Target="../media/hdphoto2.wdp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8.png"/><Relationship Id="rId4" Type="http://schemas.microsoft.com/office/2007/relationships/hdphoto" Target="../media/hdphoto2.wdp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9.png"/><Relationship Id="rId4" Type="http://schemas.microsoft.com/office/2007/relationships/hdphoto" Target="../media/hdphoto2.wdp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1.png"/><Relationship Id="rId4" Type="http://schemas.microsoft.com/office/2007/relationships/hdphoto" Target="../media/hdphoto2.wdp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2.png"/><Relationship Id="rId4" Type="http://schemas.microsoft.com/office/2007/relationships/hdphoto" Target="../media/hdphoto2.wdp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1640" y="6151912"/>
            <a:ext cx="2781300" cy="593376"/>
          </a:xfrm>
          <a:prstGeom prst="rect">
            <a:avLst/>
          </a:prstGeom>
          <a:effectLst/>
        </p:spPr>
      </p:pic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effectLst/>
        </p:spPr>
        <p:txBody>
          <a:bodyPr anchor="t">
            <a:normAutofit/>
          </a:bodyPr>
          <a:lstStyle>
            <a:lvl1pPr algn="ctr">
              <a:defRPr sz="80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effectLst/>
        </p:spPr>
        <p:txBody>
          <a:bodyPr anchor="t">
            <a:norm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5152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Title Slide">
    <p:bg>
      <p:bgPr>
        <a:solidFill>
          <a:srgbClr val="7030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http://anthelios.laroche-posay.ca/sites/default/files/_beach/accumulation-border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36" b="3603"/>
          <a:stretch/>
        </p:blipFill>
        <p:spPr bwMode="auto">
          <a:xfrm>
            <a:off x="-14514" y="1714501"/>
            <a:ext cx="4261996" cy="5150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1640" y="6151912"/>
            <a:ext cx="2781300" cy="593376"/>
          </a:xfrm>
          <a:prstGeom prst="rect">
            <a:avLst/>
          </a:prstGeom>
          <a:effectLst/>
        </p:spPr>
      </p:pic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4229100" y="1122363"/>
            <a:ext cx="7959090" cy="2387600"/>
          </a:xfrm>
          <a:effectLst/>
        </p:spPr>
        <p:txBody>
          <a:bodyPr anchor="t">
            <a:normAutofit/>
          </a:bodyPr>
          <a:lstStyle>
            <a:lvl1pPr algn="ctr">
              <a:defRPr sz="8000" b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4688114" y="3602038"/>
            <a:ext cx="7500076" cy="1655762"/>
          </a:xfrm>
          <a:effectLst/>
        </p:spPr>
        <p:txBody>
          <a:bodyPr anchor="t"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98" y="2316163"/>
            <a:ext cx="2842744" cy="4970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9001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Slide">
    <p:bg>
      <p:bgPr>
        <a:solidFill>
          <a:srgbClr val="7030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http://anthelios.laroche-posay.ca/sites/default/files/_beach/accumulation-border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36" b="3603"/>
          <a:stretch/>
        </p:blipFill>
        <p:spPr bwMode="auto">
          <a:xfrm>
            <a:off x="-14514" y="1714501"/>
            <a:ext cx="4261996" cy="5150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1640" y="6151912"/>
            <a:ext cx="2781300" cy="593376"/>
          </a:xfrm>
          <a:prstGeom prst="rect">
            <a:avLst/>
          </a:prstGeom>
          <a:effectLst/>
        </p:spPr>
      </p:pic>
      <p:pic>
        <p:nvPicPr>
          <p:cNvPr id="7170" name="Picture 2" descr="http://images.clipartpanda.com/smiley-face-png-96527038_o.png"/>
          <p:cNvPicPr>
            <a:picLocks noChangeAspect="1" noChangeArrowheads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72" b="3633"/>
          <a:stretch/>
        </p:blipFill>
        <p:spPr bwMode="auto">
          <a:xfrm>
            <a:off x="-14515" y="1752732"/>
            <a:ext cx="4243615" cy="5112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4229100" y="1122363"/>
            <a:ext cx="7959090" cy="2387600"/>
          </a:xfrm>
          <a:effectLst/>
        </p:spPr>
        <p:txBody>
          <a:bodyPr anchor="t">
            <a:normAutofit/>
          </a:bodyPr>
          <a:lstStyle>
            <a:lvl1pPr algn="ctr">
              <a:defRPr sz="8000" b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4688114" y="3602038"/>
            <a:ext cx="7500076" cy="1655762"/>
          </a:xfrm>
          <a:effectLst/>
        </p:spPr>
        <p:txBody>
          <a:bodyPr anchor="t"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6374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Title Slide"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http://anthelios.laroche-posay.ca/sites/default/files/_beach/accumulation-border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36" b="3603"/>
          <a:stretch/>
        </p:blipFill>
        <p:spPr bwMode="auto">
          <a:xfrm>
            <a:off x="-14514" y="1714501"/>
            <a:ext cx="4261996" cy="5150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1640" y="6151912"/>
            <a:ext cx="2781300" cy="593376"/>
          </a:xfrm>
          <a:prstGeom prst="rect">
            <a:avLst/>
          </a:prstGeom>
          <a:effectLst/>
        </p:spPr>
      </p:pic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4229100" y="1122363"/>
            <a:ext cx="7959090" cy="2387600"/>
          </a:xfrm>
          <a:effectLst/>
        </p:spPr>
        <p:txBody>
          <a:bodyPr anchor="t">
            <a:normAutofit/>
          </a:bodyPr>
          <a:lstStyle>
            <a:lvl1pPr algn="ctr">
              <a:defRPr sz="8000" b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4688114" y="3602038"/>
            <a:ext cx="7500076" cy="1655762"/>
          </a:xfrm>
          <a:effectLst/>
        </p:spPr>
        <p:txBody>
          <a:bodyPr anchor="t"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190" y="2255441"/>
            <a:ext cx="2833110" cy="4040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597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http://anthelios.laroche-posay.ca/sites/default/files/_beach/accumulation-border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36" b="3603"/>
          <a:stretch/>
        </p:blipFill>
        <p:spPr bwMode="auto">
          <a:xfrm>
            <a:off x="-14514" y="1714501"/>
            <a:ext cx="4261996" cy="5150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etc-mysitemyway.s3.amazonaws.com/icons/legacy-previews/icons/green-grunge-clipart-icons-business/082075-green-grunge-clipart-icon-business-light-on.png"/>
          <p:cNvPicPr>
            <a:picLocks noChangeAspect="1" noChangeArrowheads="1"/>
          </p:cNvPicPr>
          <p:nvPr userDrawn="1"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95351" y="1981201"/>
            <a:ext cx="4897437" cy="4897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1640" y="6151912"/>
            <a:ext cx="2781300" cy="593376"/>
          </a:xfrm>
          <a:prstGeom prst="rect">
            <a:avLst/>
          </a:prstGeom>
          <a:effectLst/>
        </p:spPr>
      </p:pic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4229100" y="1122363"/>
            <a:ext cx="7959090" cy="2387600"/>
          </a:xfrm>
          <a:effectLst/>
        </p:spPr>
        <p:txBody>
          <a:bodyPr anchor="t">
            <a:normAutofit/>
          </a:bodyPr>
          <a:lstStyle>
            <a:lvl1pPr algn="ctr">
              <a:defRPr sz="8000" b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4688114" y="3602038"/>
            <a:ext cx="7500076" cy="1655762"/>
          </a:xfrm>
          <a:effectLst/>
        </p:spPr>
        <p:txBody>
          <a:bodyPr anchor="t"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3827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Title Slid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http://anthelios.laroche-posay.ca/sites/default/files/_beach/accumulation-border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36" b="3331"/>
          <a:stretch/>
        </p:blipFill>
        <p:spPr bwMode="auto">
          <a:xfrm>
            <a:off x="-14514" y="1714501"/>
            <a:ext cx="4261996" cy="5165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1640" y="6151912"/>
            <a:ext cx="2781300" cy="593376"/>
          </a:xfrm>
          <a:prstGeom prst="rect">
            <a:avLst/>
          </a:prstGeom>
          <a:effectLst/>
        </p:spPr>
      </p:pic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4229100" y="1122363"/>
            <a:ext cx="7959090" cy="2387600"/>
          </a:xfrm>
          <a:effectLst/>
        </p:spPr>
        <p:txBody>
          <a:bodyPr anchor="t">
            <a:normAutofit/>
          </a:bodyPr>
          <a:lstStyle>
            <a:lvl1pPr algn="ctr">
              <a:defRPr sz="8000" b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>
          <a:xfrm>
            <a:off x="4688114" y="3602038"/>
            <a:ext cx="7500076" cy="1655762"/>
          </a:xfrm>
          <a:effectLst/>
        </p:spPr>
        <p:txBody>
          <a:bodyPr anchor="t"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05"/>
          <a:stretch/>
        </p:blipFill>
        <p:spPr>
          <a:xfrm>
            <a:off x="-12700" y="1830854"/>
            <a:ext cx="4021484" cy="5027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2599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Title Slid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http://anthelios.laroche-posay.ca/sites/default/files/_beach/accumulation-border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36" b="3331"/>
          <a:stretch/>
        </p:blipFill>
        <p:spPr bwMode="auto">
          <a:xfrm>
            <a:off x="-14514" y="1714501"/>
            <a:ext cx="4261996" cy="5165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1640" y="6151912"/>
            <a:ext cx="2781300" cy="593376"/>
          </a:xfrm>
          <a:prstGeom prst="rect">
            <a:avLst/>
          </a:prstGeom>
          <a:effectLst/>
        </p:spPr>
      </p:pic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4229100" y="1122363"/>
            <a:ext cx="7959090" cy="2387600"/>
          </a:xfrm>
          <a:effectLst/>
        </p:spPr>
        <p:txBody>
          <a:bodyPr anchor="t">
            <a:normAutofit/>
          </a:bodyPr>
          <a:lstStyle>
            <a:lvl1pPr algn="ctr">
              <a:defRPr sz="8000" b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>
          <a:xfrm>
            <a:off x="4688114" y="3602038"/>
            <a:ext cx="7500076" cy="1655762"/>
          </a:xfrm>
          <a:effectLst/>
        </p:spPr>
        <p:txBody>
          <a:bodyPr anchor="t"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20460" y="2492903"/>
            <a:ext cx="3892310" cy="3892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7587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http://anthelios.laroche-posay.ca/sites/default/files/_beach/accumulation-border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36" b="3331"/>
          <a:stretch/>
        </p:blipFill>
        <p:spPr bwMode="auto">
          <a:xfrm>
            <a:off x="-14514" y="1714501"/>
            <a:ext cx="4261996" cy="5165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67"/>
          <a:stretch/>
        </p:blipFill>
        <p:spPr>
          <a:xfrm>
            <a:off x="-29029" y="2095500"/>
            <a:ext cx="3674990" cy="4394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1640" y="6151912"/>
            <a:ext cx="2781300" cy="593376"/>
          </a:xfrm>
          <a:prstGeom prst="rect">
            <a:avLst/>
          </a:prstGeom>
          <a:effectLst/>
        </p:spPr>
      </p:pic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4229100" y="1122363"/>
            <a:ext cx="7959090" cy="2387600"/>
          </a:xfrm>
          <a:effectLst/>
        </p:spPr>
        <p:txBody>
          <a:bodyPr anchor="t">
            <a:normAutofit/>
          </a:bodyPr>
          <a:lstStyle>
            <a:lvl1pPr algn="ctr">
              <a:defRPr sz="8000" b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>
          <a:xfrm>
            <a:off x="4688114" y="3602038"/>
            <a:ext cx="7500076" cy="1655762"/>
          </a:xfrm>
          <a:effectLst/>
        </p:spPr>
        <p:txBody>
          <a:bodyPr anchor="t"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7041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Title Slide">
    <p:bg>
      <p:bgPr>
        <a:solidFill>
          <a:srgbClr val="35CE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http://anthelios.laroche-posay.ca/sites/default/files/_beach/accumulation-border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36" b="3603"/>
          <a:stretch/>
        </p:blipFill>
        <p:spPr bwMode="auto">
          <a:xfrm>
            <a:off x="-14514" y="1714501"/>
            <a:ext cx="4261996" cy="5150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1640" y="6151912"/>
            <a:ext cx="2781300" cy="593376"/>
          </a:xfrm>
          <a:prstGeom prst="rect">
            <a:avLst/>
          </a:prstGeom>
          <a:effectLst/>
        </p:spPr>
      </p:pic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4229100" y="1122363"/>
            <a:ext cx="7959090" cy="2387600"/>
          </a:xfrm>
          <a:effectLst/>
        </p:spPr>
        <p:txBody>
          <a:bodyPr anchor="t">
            <a:normAutofit/>
          </a:bodyPr>
          <a:lstStyle>
            <a:lvl1pPr algn="ctr">
              <a:defRPr sz="8000" b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4688114" y="3602038"/>
            <a:ext cx="7500076" cy="1655762"/>
          </a:xfrm>
          <a:effectLst/>
        </p:spPr>
        <p:txBody>
          <a:bodyPr anchor="t"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90620">
            <a:off x="-685457" y="2966374"/>
            <a:ext cx="3866981" cy="2927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9058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Title Slide">
    <p:bg>
      <p:bgPr>
        <a:solidFill>
          <a:srgbClr val="35CE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http://anthelios.laroche-posay.ca/sites/default/files/_beach/accumulation-border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36" b="3603"/>
          <a:stretch/>
        </p:blipFill>
        <p:spPr bwMode="auto">
          <a:xfrm>
            <a:off x="-14514" y="1714501"/>
            <a:ext cx="4261996" cy="5150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1640" y="6151912"/>
            <a:ext cx="2781300" cy="593376"/>
          </a:xfrm>
          <a:prstGeom prst="rect">
            <a:avLst/>
          </a:prstGeom>
          <a:effectLst/>
        </p:spPr>
      </p:pic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4229100" y="1122363"/>
            <a:ext cx="7959090" cy="2387600"/>
          </a:xfrm>
          <a:effectLst/>
        </p:spPr>
        <p:txBody>
          <a:bodyPr anchor="t">
            <a:normAutofit/>
          </a:bodyPr>
          <a:lstStyle>
            <a:lvl1pPr algn="ctr">
              <a:defRPr sz="8000" b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4688114" y="3602038"/>
            <a:ext cx="7500076" cy="1655762"/>
          </a:xfrm>
          <a:effectLst/>
        </p:spPr>
        <p:txBody>
          <a:bodyPr anchor="t"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8346" y="2051400"/>
            <a:ext cx="3958415" cy="4037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3438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bg>
      <p:bgPr>
        <a:solidFill>
          <a:srgbClr val="35CE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http://anthelios.laroche-posay.ca/sites/default/files/_beach/accumulation-border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36" b="3603"/>
          <a:stretch/>
        </p:blipFill>
        <p:spPr bwMode="auto">
          <a:xfrm>
            <a:off x="-14514" y="1714501"/>
            <a:ext cx="4261996" cy="5150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1640" y="6151912"/>
            <a:ext cx="2781300" cy="593376"/>
          </a:xfrm>
          <a:prstGeom prst="rect">
            <a:avLst/>
          </a:prstGeom>
          <a:effectLst/>
        </p:spPr>
      </p:pic>
      <p:pic>
        <p:nvPicPr>
          <p:cNvPr id="3074" name="Picture 2" descr="http://www.c4dcafe.com/ipb/uploads/monthly_09_2014/post-114410-0-80531300-1410324710.png"/>
          <p:cNvPicPr>
            <a:picLocks noChangeAspect="1" noChangeArrowheads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49"/>
          <a:stretch/>
        </p:blipFill>
        <p:spPr bwMode="auto">
          <a:xfrm>
            <a:off x="-29029" y="2336800"/>
            <a:ext cx="3616189" cy="4039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://www.c4dcafe.com/ipb/uploads/monthly_09_2014/post-114410-0-80531300-1410324710.png"/>
          <p:cNvPicPr>
            <a:picLocks noChangeAspect="1" noChangeArrowheads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86"/>
          <a:stretch/>
        </p:blipFill>
        <p:spPr bwMode="auto">
          <a:xfrm>
            <a:off x="-29029" y="2336800"/>
            <a:ext cx="3606664" cy="4039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4229100" y="1122363"/>
            <a:ext cx="7959090" cy="2387600"/>
          </a:xfrm>
          <a:effectLst/>
        </p:spPr>
        <p:txBody>
          <a:bodyPr anchor="t">
            <a:normAutofit/>
          </a:bodyPr>
          <a:lstStyle>
            <a:lvl1pPr algn="ctr">
              <a:defRPr sz="8000" b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4688114" y="3602038"/>
            <a:ext cx="7500076" cy="1655762"/>
          </a:xfrm>
          <a:effectLst/>
        </p:spPr>
        <p:txBody>
          <a:bodyPr anchor="t"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4141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1640" y="6151912"/>
            <a:ext cx="2781300" cy="593376"/>
          </a:xfrm>
          <a:prstGeom prst="rect">
            <a:avLst/>
          </a:prstGeom>
          <a:effectLst/>
        </p:spPr>
      </p:pic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effectLst/>
        </p:spPr>
        <p:txBody>
          <a:bodyPr anchor="t">
            <a:normAutofit/>
          </a:bodyPr>
          <a:lstStyle>
            <a:lvl1pPr algn="ctr">
              <a:defRPr sz="80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effectLst/>
        </p:spPr>
        <p:txBody>
          <a:bodyPr anchor="t">
            <a:norm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7114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Title Slide">
    <p:bg>
      <p:bgPr>
        <a:solidFill>
          <a:srgbClr val="2E75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http://anthelios.laroche-posay.ca/sites/default/files/_beach/accumulation-border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36" b="3603"/>
          <a:stretch/>
        </p:blipFill>
        <p:spPr bwMode="auto">
          <a:xfrm>
            <a:off x="-14514" y="1714501"/>
            <a:ext cx="4261996" cy="5150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1640" y="6151912"/>
            <a:ext cx="2781300" cy="593376"/>
          </a:xfrm>
          <a:prstGeom prst="rect">
            <a:avLst/>
          </a:prstGeom>
          <a:effectLst/>
        </p:spPr>
      </p:pic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4229100" y="1122363"/>
            <a:ext cx="7959090" cy="2387600"/>
          </a:xfrm>
          <a:effectLst/>
        </p:spPr>
        <p:txBody>
          <a:bodyPr anchor="t">
            <a:normAutofit/>
          </a:bodyPr>
          <a:lstStyle>
            <a:lvl1pPr algn="ctr">
              <a:defRPr sz="8000" b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>
          <a:xfrm>
            <a:off x="4688114" y="3602038"/>
            <a:ext cx="7500076" cy="1655762"/>
          </a:xfrm>
          <a:effectLst/>
        </p:spPr>
        <p:txBody>
          <a:bodyPr anchor="t"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id="6146" name="Picture 2" descr="http://eatyourheartout.se/img/projects/uppd-refresh.png"/>
          <p:cNvPicPr>
            <a:picLocks noChangeAspect="1" noChangeArrowheads="1"/>
          </p:cNvPicPr>
          <p:nvPr userDrawn="1"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165"/>
          <a:stretch/>
        </p:blipFill>
        <p:spPr bwMode="auto">
          <a:xfrm>
            <a:off x="1" y="1868487"/>
            <a:ext cx="3990974" cy="4876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61483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">
    <p:bg>
      <p:bgPr>
        <a:solidFill>
          <a:srgbClr val="2E75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http://anthelios.laroche-posay.ca/sites/default/files/_beach/accumulation-border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36" b="3603"/>
          <a:stretch/>
        </p:blipFill>
        <p:spPr bwMode="auto">
          <a:xfrm>
            <a:off x="-14514" y="1714501"/>
            <a:ext cx="4261996" cy="5150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1640" y="6151912"/>
            <a:ext cx="2781300" cy="593376"/>
          </a:xfrm>
          <a:prstGeom prst="rect">
            <a:avLst/>
          </a:prstGeom>
          <a:effectLst/>
        </p:spPr>
      </p:pic>
      <p:pic>
        <p:nvPicPr>
          <p:cNvPr id="6148" name="Picture 4" descr="http://ire.wpengine.com/wp-content/uploads/2014/08/cloud.png"/>
          <p:cNvPicPr>
            <a:picLocks noChangeAspect="1" noChangeArrowheads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34"/>
          <a:stretch/>
        </p:blipFill>
        <p:spPr bwMode="auto">
          <a:xfrm>
            <a:off x="-14514" y="2092326"/>
            <a:ext cx="3600150" cy="4019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4229100" y="1122363"/>
            <a:ext cx="7959090" cy="2387600"/>
          </a:xfrm>
          <a:effectLst/>
        </p:spPr>
        <p:txBody>
          <a:bodyPr anchor="t">
            <a:normAutofit/>
          </a:bodyPr>
          <a:lstStyle>
            <a:lvl1pPr algn="ctr">
              <a:defRPr sz="8000" b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>
          <a:xfrm>
            <a:off x="4688114" y="3602038"/>
            <a:ext cx="7500076" cy="1655762"/>
          </a:xfrm>
          <a:effectLst/>
        </p:spPr>
        <p:txBody>
          <a:bodyPr anchor="t"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3263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http://anthelios.laroche-posay.ca/sites/default/files/_beach/accumulation-border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36" b="3603"/>
          <a:stretch/>
        </p:blipFill>
        <p:spPr bwMode="auto">
          <a:xfrm>
            <a:off x="-14514" y="1714501"/>
            <a:ext cx="4261996" cy="5150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1640" y="6151912"/>
            <a:ext cx="2781300" cy="593376"/>
          </a:xfrm>
          <a:prstGeom prst="rect">
            <a:avLst/>
          </a:prstGeom>
          <a:effectLst/>
        </p:spPr>
      </p:pic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4229100" y="1122363"/>
            <a:ext cx="7959090" cy="2387600"/>
          </a:xfrm>
          <a:effectLst/>
        </p:spPr>
        <p:txBody>
          <a:bodyPr anchor="t">
            <a:normAutofit/>
          </a:bodyPr>
          <a:lstStyle>
            <a:lvl1pPr algn="ctr">
              <a:defRPr sz="8000" b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>
          <a:xfrm>
            <a:off x="4688114" y="3602038"/>
            <a:ext cx="7500076" cy="1655762"/>
          </a:xfrm>
          <a:effectLst/>
        </p:spPr>
        <p:txBody>
          <a:bodyPr anchor="t"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66"/>
          <a:stretch/>
        </p:blipFill>
        <p:spPr>
          <a:xfrm>
            <a:off x="-12700" y="2746582"/>
            <a:ext cx="3446091" cy="3272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2348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http://anthelios.laroche-posay.ca/sites/default/files/_beach/accumulation-border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36" b="3603"/>
          <a:stretch/>
        </p:blipFill>
        <p:spPr bwMode="auto">
          <a:xfrm>
            <a:off x="-14514" y="1714501"/>
            <a:ext cx="4261996" cy="5150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1640" y="6151912"/>
            <a:ext cx="2781300" cy="593376"/>
          </a:xfrm>
          <a:prstGeom prst="rect">
            <a:avLst/>
          </a:prstGeom>
          <a:effectLst/>
        </p:spPr>
      </p:pic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4229100" y="1122363"/>
            <a:ext cx="7959090" cy="2387600"/>
          </a:xfrm>
          <a:effectLst/>
        </p:spPr>
        <p:txBody>
          <a:bodyPr anchor="t">
            <a:normAutofit/>
          </a:bodyPr>
          <a:lstStyle>
            <a:lvl1pPr algn="ctr">
              <a:defRPr sz="8000" b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>
          <a:xfrm>
            <a:off x="4688114" y="3602038"/>
            <a:ext cx="7500076" cy="1655762"/>
          </a:xfrm>
          <a:effectLst/>
        </p:spPr>
        <p:txBody>
          <a:bodyPr anchor="t"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id="7170" name="Picture 2" descr="http://upload.wikimedia.org/wikipedia/commons/thumb/5/55/Magnifying_glass_icon.svg/490px-Magnifying_glass_icon.svg.png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3508" y="2642880"/>
            <a:ext cx="3315468" cy="3315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35600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Title Slide"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http://anthelios.laroche-posay.ca/sites/default/files/_beach/accumulation-border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36" b="3603"/>
          <a:stretch/>
        </p:blipFill>
        <p:spPr bwMode="auto">
          <a:xfrm>
            <a:off x="-14514" y="1714501"/>
            <a:ext cx="4261996" cy="5150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1640" y="6151912"/>
            <a:ext cx="2781300" cy="593376"/>
          </a:xfrm>
          <a:prstGeom prst="rect">
            <a:avLst/>
          </a:prstGeom>
          <a:effectLst/>
        </p:spPr>
      </p:pic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4229100" y="1122363"/>
            <a:ext cx="7959090" cy="2387600"/>
          </a:xfrm>
          <a:effectLst/>
        </p:spPr>
        <p:txBody>
          <a:bodyPr anchor="t">
            <a:normAutofit/>
          </a:bodyPr>
          <a:lstStyle>
            <a:lvl1pPr algn="ctr">
              <a:defRPr sz="8000" b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>
          <a:xfrm>
            <a:off x="4688114" y="3602038"/>
            <a:ext cx="7500076" cy="1655762"/>
          </a:xfrm>
          <a:effectLst/>
        </p:spPr>
        <p:txBody>
          <a:bodyPr anchor="t"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id="3076" name="Picture 4" descr="http://freeiconbox.com/icon/256/7637.png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1814" y="2873265"/>
            <a:ext cx="3132162" cy="3132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95126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9_Title Slide"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http://anthelios.laroche-posay.ca/sites/default/files/_beach/accumulation-border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36" b="3603"/>
          <a:stretch/>
        </p:blipFill>
        <p:spPr bwMode="auto">
          <a:xfrm>
            <a:off x="-14514" y="1714501"/>
            <a:ext cx="4261996" cy="5150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1640" y="6151912"/>
            <a:ext cx="2781300" cy="593376"/>
          </a:xfrm>
          <a:prstGeom prst="rect">
            <a:avLst/>
          </a:prstGeom>
          <a:effectLst/>
        </p:spPr>
      </p:pic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4229100" y="1122363"/>
            <a:ext cx="7959090" cy="2387600"/>
          </a:xfrm>
          <a:effectLst/>
        </p:spPr>
        <p:txBody>
          <a:bodyPr anchor="t">
            <a:normAutofit/>
          </a:bodyPr>
          <a:lstStyle>
            <a:lvl1pPr algn="ctr">
              <a:defRPr sz="8000" b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>
          <a:xfrm>
            <a:off x="4688114" y="3602038"/>
            <a:ext cx="7500076" cy="1655762"/>
          </a:xfrm>
          <a:effectLst/>
        </p:spPr>
        <p:txBody>
          <a:bodyPr anchor="t"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89100" y="1988457"/>
            <a:ext cx="65024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7232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Slide"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http://anthelios.laroche-posay.ca/sites/default/files/_beach/accumulation-border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36" b="3603"/>
          <a:stretch/>
        </p:blipFill>
        <p:spPr bwMode="auto">
          <a:xfrm>
            <a:off x="-14514" y="1714501"/>
            <a:ext cx="4261996" cy="5150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1640" y="6151912"/>
            <a:ext cx="2781300" cy="593376"/>
          </a:xfrm>
          <a:prstGeom prst="rect">
            <a:avLst/>
          </a:prstGeom>
          <a:effectLst/>
        </p:spPr>
      </p:pic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4229100" y="1122363"/>
            <a:ext cx="7959090" cy="2387600"/>
          </a:xfrm>
          <a:effectLst/>
        </p:spPr>
        <p:txBody>
          <a:bodyPr anchor="t">
            <a:normAutofit/>
          </a:bodyPr>
          <a:lstStyle>
            <a:lvl1pPr algn="ctr">
              <a:defRPr sz="8000" b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>
          <a:xfrm>
            <a:off x="4688114" y="3602038"/>
            <a:ext cx="7500076" cy="1655762"/>
          </a:xfrm>
          <a:effectLst/>
        </p:spPr>
        <p:txBody>
          <a:bodyPr anchor="t"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id="8194" name="Picture 2" descr="https://33.media.tumblr.com/9d6594fcb25e5b68fbcc5f27fe996beb/tumblr_mh6u2xvFki1qg6rkio1_500.gif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92" y="2265486"/>
            <a:ext cx="3030077" cy="4242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27175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1640" y="6151912"/>
            <a:ext cx="2781300" cy="593376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3764709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1640" y="6151912"/>
            <a:ext cx="2781300" cy="593376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43600943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1640" y="6151912"/>
            <a:ext cx="2781300" cy="593376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40993214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1640" y="6151912"/>
            <a:ext cx="2781300" cy="593376"/>
          </a:xfrm>
          <a:prstGeom prst="rect">
            <a:avLst/>
          </a:prstGeom>
          <a:effectLst/>
        </p:spPr>
      </p:pic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effectLst/>
        </p:spPr>
        <p:txBody>
          <a:bodyPr anchor="t">
            <a:normAutofit/>
          </a:bodyPr>
          <a:lstStyle>
            <a:lvl1pPr algn="ctr">
              <a:defRPr sz="80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effectLst/>
        </p:spPr>
        <p:txBody>
          <a:bodyPr anchor="t">
            <a:norm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3485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5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5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1640" y="6151912"/>
            <a:ext cx="2781300" cy="593376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70020778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1640" y="6151912"/>
            <a:ext cx="2781300" cy="593376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07634899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1640" y="6151912"/>
            <a:ext cx="2781300" cy="593376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16782990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 sz="28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1640" y="6151912"/>
            <a:ext cx="2781300" cy="593376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27305249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1640" y="6151912"/>
            <a:ext cx="2781300" cy="593376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21305618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1640" y="6151912"/>
            <a:ext cx="2781300" cy="593376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82254473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>
            <a:lvl1pPr>
              <a:defRPr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1640" y="6151912"/>
            <a:ext cx="2781300" cy="593376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06925523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Title Slide"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1640" y="6151912"/>
            <a:ext cx="2781300" cy="593376"/>
          </a:xfrm>
          <a:prstGeom prst="rect">
            <a:avLst/>
          </a:prstGeom>
          <a:effectLst/>
        </p:spPr>
      </p:pic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effectLst/>
        </p:spPr>
        <p:txBody>
          <a:bodyPr anchor="t">
            <a:normAutofit/>
          </a:bodyPr>
          <a:lstStyle>
            <a:lvl1pPr algn="ctr">
              <a:defRPr sz="80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effectLst/>
        </p:spPr>
        <p:txBody>
          <a:bodyPr anchor="t">
            <a:norm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2806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Title Slide"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1640" y="6151912"/>
            <a:ext cx="2781300" cy="593376"/>
          </a:xfrm>
          <a:prstGeom prst="rect">
            <a:avLst/>
          </a:prstGeom>
          <a:effectLst/>
        </p:spPr>
      </p:pic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effectLst/>
        </p:spPr>
        <p:txBody>
          <a:bodyPr anchor="t">
            <a:normAutofit/>
          </a:bodyPr>
          <a:lstStyle>
            <a:lvl1pPr algn="ctr">
              <a:defRPr sz="80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effectLst/>
        </p:spPr>
        <p:txBody>
          <a:bodyPr anchor="t">
            <a:norm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9018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Title Slide"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1640" y="6151912"/>
            <a:ext cx="2781300" cy="593376"/>
          </a:xfrm>
          <a:prstGeom prst="rect">
            <a:avLst/>
          </a:prstGeom>
          <a:effectLst/>
        </p:spPr>
      </p:pic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effectLst/>
        </p:spPr>
        <p:txBody>
          <a:bodyPr anchor="t">
            <a:normAutofit/>
          </a:bodyPr>
          <a:lstStyle>
            <a:lvl1pPr algn="ctr">
              <a:defRPr sz="80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effectLst/>
        </p:spPr>
        <p:txBody>
          <a:bodyPr anchor="t">
            <a:norm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0271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bg>
      <p:bgPr>
        <a:solidFill>
          <a:srgbClr val="35CE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1640" y="6151912"/>
            <a:ext cx="2781300" cy="593376"/>
          </a:xfrm>
          <a:prstGeom prst="rect">
            <a:avLst/>
          </a:prstGeom>
          <a:effectLst/>
        </p:spPr>
      </p:pic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effectLst/>
        </p:spPr>
        <p:txBody>
          <a:bodyPr anchor="t">
            <a:normAutofit/>
          </a:bodyPr>
          <a:lstStyle>
            <a:lvl1pPr algn="ctr">
              <a:defRPr sz="80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effectLst/>
        </p:spPr>
        <p:txBody>
          <a:bodyPr anchor="t">
            <a:norm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8756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Title Slide">
    <p:bg>
      <p:bgPr>
        <a:solidFill>
          <a:srgbClr val="35CE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1640" y="6151912"/>
            <a:ext cx="2781300" cy="593376"/>
          </a:xfrm>
          <a:prstGeom prst="rect">
            <a:avLst/>
          </a:prstGeom>
          <a:effectLst/>
        </p:spPr>
      </p:pic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effectLst/>
        </p:spPr>
        <p:txBody>
          <a:bodyPr anchor="t">
            <a:normAutofit/>
          </a:bodyPr>
          <a:lstStyle>
            <a:lvl1pPr algn="ctr">
              <a:defRPr sz="80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effectLst/>
        </p:spPr>
        <p:txBody>
          <a:bodyPr anchor="t">
            <a:norm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03195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Title Slide">
    <p:bg>
      <p:bgPr>
        <a:solidFill>
          <a:srgbClr val="7030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effectLst/>
        </p:spPr>
        <p:txBody>
          <a:bodyPr anchor="t">
            <a:normAutofit/>
          </a:bodyPr>
          <a:lstStyle>
            <a:lvl1pPr algn="ctr">
              <a:defRPr sz="80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1640" y="6151912"/>
            <a:ext cx="2781300" cy="593376"/>
          </a:xfrm>
          <a:prstGeom prst="rect">
            <a:avLst/>
          </a:prstGeom>
          <a:effectLst/>
        </p:spPr>
      </p:pic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effectLst/>
        </p:spPr>
        <p:txBody>
          <a:bodyPr anchor="t">
            <a:norm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5713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1640" y="6151912"/>
            <a:ext cx="2781300" cy="593376"/>
          </a:xfrm>
          <a:prstGeom prst="rect">
            <a:avLst/>
          </a:prstGeom>
          <a:effectLst/>
        </p:spPr>
      </p:pic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effectLst/>
        </p:spPr>
        <p:txBody>
          <a:bodyPr anchor="t">
            <a:normAutofit/>
          </a:bodyPr>
          <a:lstStyle>
            <a:lvl1pPr algn="ctr">
              <a:defRPr sz="80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effectLst/>
        </p:spPr>
        <p:txBody>
          <a:bodyPr anchor="t">
            <a:norm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3316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Title Slide"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1640" y="6151912"/>
            <a:ext cx="2781300" cy="593376"/>
          </a:xfrm>
          <a:prstGeom prst="rect">
            <a:avLst/>
          </a:prstGeom>
          <a:effectLst/>
        </p:spPr>
      </p:pic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effectLst/>
        </p:spPr>
        <p:txBody>
          <a:bodyPr anchor="t">
            <a:normAutofit/>
          </a:bodyPr>
          <a:lstStyle>
            <a:lvl1pPr algn="ctr">
              <a:defRPr sz="80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effectLst/>
        </p:spPr>
        <p:txBody>
          <a:bodyPr anchor="t">
            <a:norm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1855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6" descr="http://anthelios.laroche-posay.ca/sites/default/files/_beach/accumulation-border.png"/>
          <p:cNvPicPr>
            <a:picLocks noChangeAspect="1" noChangeArrowheads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36" b="3603"/>
          <a:stretch/>
        </p:blipFill>
        <p:spPr bwMode="auto">
          <a:xfrm>
            <a:off x="-14514" y="1714501"/>
            <a:ext cx="4261996" cy="5150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://www.gadogi.com/themes/default/assets/img/bouncing_arrow.png"/>
          <p:cNvPicPr>
            <a:picLocks noChangeAspect="1" noChangeArrowheads="1"/>
          </p:cNvPicPr>
          <p:nvPr userDrawn="1"/>
        </p:nvPicPr>
        <p:blipFill rotWithShape="1"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762"/>
          <a:stretch/>
        </p:blipFill>
        <p:spPr bwMode="auto">
          <a:xfrm>
            <a:off x="-14514" y="1401481"/>
            <a:ext cx="3291114" cy="5749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4229100" y="1122363"/>
            <a:ext cx="7959090" cy="2387600"/>
          </a:xfrm>
          <a:effectLst/>
        </p:spPr>
        <p:txBody>
          <a:bodyPr anchor="t">
            <a:normAutofit/>
          </a:bodyPr>
          <a:lstStyle>
            <a:lvl1pPr algn="ctr">
              <a:defRPr sz="8000" b="0">
                <a:solidFill>
                  <a:srgbClr val="2E75B6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4688114" y="3602038"/>
            <a:ext cx="7500076" cy="1655762"/>
          </a:xfrm>
          <a:effectLst/>
        </p:spPr>
        <p:txBody>
          <a:bodyPr anchor="t">
            <a:normAutofit/>
          </a:bodyPr>
          <a:lstStyle>
            <a:lvl1pPr marL="0" indent="0" algn="l">
              <a:buNone/>
              <a:defRPr sz="3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3203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Title Slide">
    <p:bg>
      <p:bgPr>
        <a:solidFill>
          <a:srgbClr val="7030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http://anthelios.laroche-posay.ca/sites/default/files/_beach/accumulation-border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36" b="3603"/>
          <a:stretch/>
        </p:blipFill>
        <p:spPr bwMode="auto">
          <a:xfrm>
            <a:off x="-14514" y="1714501"/>
            <a:ext cx="4261996" cy="5150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1640" y="6151912"/>
            <a:ext cx="2781300" cy="593376"/>
          </a:xfrm>
          <a:prstGeom prst="rect">
            <a:avLst/>
          </a:prstGeom>
          <a:effectLst/>
        </p:spPr>
      </p:pic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4229100" y="1122363"/>
            <a:ext cx="7959090" cy="2387600"/>
          </a:xfrm>
          <a:effectLst/>
        </p:spPr>
        <p:txBody>
          <a:bodyPr anchor="t">
            <a:normAutofit/>
          </a:bodyPr>
          <a:lstStyle>
            <a:lvl1pPr algn="ctr">
              <a:defRPr sz="8000" b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4688114" y="3602038"/>
            <a:ext cx="7500076" cy="1655762"/>
          </a:xfrm>
          <a:effectLst/>
        </p:spPr>
        <p:txBody>
          <a:bodyPr anchor="t"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98" y="2316163"/>
            <a:ext cx="2842744" cy="4970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0385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Title Slide">
    <p:bg>
      <p:bgPr>
        <a:solidFill>
          <a:srgbClr val="7030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http://anthelios.laroche-posay.ca/sites/default/files/_beach/accumulation-border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36" b="3603"/>
          <a:stretch/>
        </p:blipFill>
        <p:spPr bwMode="auto">
          <a:xfrm>
            <a:off x="-14514" y="1714501"/>
            <a:ext cx="4261996" cy="5150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1640" y="6151912"/>
            <a:ext cx="2781300" cy="593376"/>
          </a:xfrm>
          <a:prstGeom prst="rect">
            <a:avLst/>
          </a:prstGeom>
          <a:effectLst/>
        </p:spPr>
      </p:pic>
      <p:pic>
        <p:nvPicPr>
          <p:cNvPr id="7170" name="Picture 2" descr="http://images.clipartpanda.com/smiley-face-png-96527038_o.png"/>
          <p:cNvPicPr>
            <a:picLocks noChangeAspect="1" noChangeArrowheads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72" b="3633"/>
          <a:stretch/>
        </p:blipFill>
        <p:spPr bwMode="auto">
          <a:xfrm>
            <a:off x="-14515" y="1752732"/>
            <a:ext cx="4243615" cy="5112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4229100" y="1122363"/>
            <a:ext cx="7959090" cy="2387600"/>
          </a:xfrm>
          <a:effectLst/>
        </p:spPr>
        <p:txBody>
          <a:bodyPr anchor="t">
            <a:normAutofit/>
          </a:bodyPr>
          <a:lstStyle>
            <a:lvl1pPr algn="ctr">
              <a:defRPr sz="8000" b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4688114" y="3602038"/>
            <a:ext cx="7500076" cy="1655762"/>
          </a:xfrm>
          <a:effectLst/>
        </p:spPr>
        <p:txBody>
          <a:bodyPr anchor="t"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8456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Title Slide"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http://anthelios.laroche-posay.ca/sites/default/files/_beach/accumulation-border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36" b="3603"/>
          <a:stretch/>
        </p:blipFill>
        <p:spPr bwMode="auto">
          <a:xfrm>
            <a:off x="-14514" y="1714501"/>
            <a:ext cx="4261996" cy="5150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1640" y="6151912"/>
            <a:ext cx="2781300" cy="593376"/>
          </a:xfrm>
          <a:prstGeom prst="rect">
            <a:avLst/>
          </a:prstGeom>
          <a:effectLst/>
        </p:spPr>
      </p:pic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4229100" y="1122363"/>
            <a:ext cx="7959090" cy="2387600"/>
          </a:xfrm>
          <a:effectLst/>
        </p:spPr>
        <p:txBody>
          <a:bodyPr anchor="t">
            <a:normAutofit/>
          </a:bodyPr>
          <a:lstStyle>
            <a:lvl1pPr algn="ctr">
              <a:defRPr sz="8000" b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4688114" y="3602038"/>
            <a:ext cx="7500076" cy="1655762"/>
          </a:xfrm>
          <a:effectLst/>
        </p:spPr>
        <p:txBody>
          <a:bodyPr anchor="t"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190" y="2255441"/>
            <a:ext cx="2833110" cy="4040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5678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Title Slide"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http://anthelios.laroche-posay.ca/sites/default/files/_beach/accumulation-border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36" b="3603"/>
          <a:stretch/>
        </p:blipFill>
        <p:spPr bwMode="auto">
          <a:xfrm>
            <a:off x="-14514" y="1714501"/>
            <a:ext cx="4261996" cy="5150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etc-mysitemyway.s3.amazonaws.com/icons/legacy-previews/icons/green-grunge-clipart-icons-business/082075-green-grunge-clipart-icon-business-light-on.png"/>
          <p:cNvPicPr>
            <a:picLocks noChangeAspect="1" noChangeArrowheads="1"/>
          </p:cNvPicPr>
          <p:nvPr userDrawn="1"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95351" y="1981201"/>
            <a:ext cx="4897437" cy="4897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1640" y="6151912"/>
            <a:ext cx="2781300" cy="593376"/>
          </a:xfrm>
          <a:prstGeom prst="rect">
            <a:avLst/>
          </a:prstGeom>
          <a:effectLst/>
        </p:spPr>
      </p:pic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4229100" y="1122363"/>
            <a:ext cx="7959090" cy="2387600"/>
          </a:xfrm>
          <a:effectLst/>
        </p:spPr>
        <p:txBody>
          <a:bodyPr anchor="t">
            <a:normAutofit/>
          </a:bodyPr>
          <a:lstStyle>
            <a:lvl1pPr algn="ctr">
              <a:defRPr sz="8000" b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4688114" y="3602038"/>
            <a:ext cx="7500076" cy="1655762"/>
          </a:xfrm>
          <a:effectLst/>
        </p:spPr>
        <p:txBody>
          <a:bodyPr anchor="t"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3615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Title Slid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http://anthelios.laroche-posay.ca/sites/default/files/_beach/accumulation-border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36" b="3331"/>
          <a:stretch/>
        </p:blipFill>
        <p:spPr bwMode="auto">
          <a:xfrm>
            <a:off x="-14514" y="1714501"/>
            <a:ext cx="4261996" cy="5165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1640" y="6151912"/>
            <a:ext cx="2781300" cy="593376"/>
          </a:xfrm>
          <a:prstGeom prst="rect">
            <a:avLst/>
          </a:prstGeom>
          <a:effectLst/>
        </p:spPr>
      </p:pic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4229100" y="1122363"/>
            <a:ext cx="7959090" cy="2387600"/>
          </a:xfrm>
          <a:effectLst/>
        </p:spPr>
        <p:txBody>
          <a:bodyPr anchor="t">
            <a:normAutofit/>
          </a:bodyPr>
          <a:lstStyle>
            <a:lvl1pPr algn="ctr">
              <a:defRPr sz="8000" b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>
          <a:xfrm>
            <a:off x="4688114" y="3602038"/>
            <a:ext cx="7500076" cy="1655762"/>
          </a:xfrm>
          <a:effectLst/>
        </p:spPr>
        <p:txBody>
          <a:bodyPr anchor="t"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05"/>
          <a:stretch/>
        </p:blipFill>
        <p:spPr>
          <a:xfrm>
            <a:off x="-12700" y="1830854"/>
            <a:ext cx="4021484" cy="5027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7321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bg>
      <p:bgPr>
        <a:solidFill>
          <a:srgbClr val="7030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effectLst/>
        </p:spPr>
        <p:txBody>
          <a:bodyPr anchor="t">
            <a:normAutofit/>
          </a:bodyPr>
          <a:lstStyle>
            <a:lvl1pPr algn="ctr">
              <a:defRPr sz="80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1640" y="6151912"/>
            <a:ext cx="2781300" cy="593376"/>
          </a:xfrm>
          <a:prstGeom prst="rect">
            <a:avLst/>
          </a:prstGeom>
          <a:effectLst/>
        </p:spPr>
      </p:pic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effectLst/>
        </p:spPr>
        <p:txBody>
          <a:bodyPr anchor="t">
            <a:norm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158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Title Slid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http://anthelios.laroche-posay.ca/sites/default/files/_beach/accumulation-border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36" b="3331"/>
          <a:stretch/>
        </p:blipFill>
        <p:spPr bwMode="auto">
          <a:xfrm>
            <a:off x="-14514" y="1714501"/>
            <a:ext cx="4261996" cy="5165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1640" y="6151912"/>
            <a:ext cx="2781300" cy="593376"/>
          </a:xfrm>
          <a:prstGeom prst="rect">
            <a:avLst/>
          </a:prstGeom>
          <a:effectLst/>
        </p:spPr>
      </p:pic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4229100" y="1122363"/>
            <a:ext cx="7959090" cy="2387600"/>
          </a:xfrm>
          <a:effectLst/>
        </p:spPr>
        <p:txBody>
          <a:bodyPr anchor="t">
            <a:normAutofit/>
          </a:bodyPr>
          <a:lstStyle>
            <a:lvl1pPr algn="ctr">
              <a:defRPr sz="8000" b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>
          <a:xfrm>
            <a:off x="4688114" y="3602038"/>
            <a:ext cx="7500076" cy="1655762"/>
          </a:xfrm>
          <a:effectLst/>
        </p:spPr>
        <p:txBody>
          <a:bodyPr anchor="t"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20460" y="2492903"/>
            <a:ext cx="3892310" cy="3892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1724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_Title Slid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http://anthelios.laroche-posay.ca/sites/default/files/_beach/accumulation-border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36" b="3331"/>
          <a:stretch/>
        </p:blipFill>
        <p:spPr bwMode="auto">
          <a:xfrm>
            <a:off x="-14514" y="1714501"/>
            <a:ext cx="4261996" cy="5165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67"/>
          <a:stretch/>
        </p:blipFill>
        <p:spPr>
          <a:xfrm>
            <a:off x="-29029" y="2095500"/>
            <a:ext cx="3674990" cy="4394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1640" y="6151912"/>
            <a:ext cx="2781300" cy="593376"/>
          </a:xfrm>
          <a:prstGeom prst="rect">
            <a:avLst/>
          </a:prstGeom>
          <a:effectLst/>
        </p:spPr>
      </p:pic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4229100" y="1122363"/>
            <a:ext cx="7959090" cy="2387600"/>
          </a:xfrm>
          <a:effectLst/>
        </p:spPr>
        <p:txBody>
          <a:bodyPr anchor="t">
            <a:normAutofit/>
          </a:bodyPr>
          <a:lstStyle>
            <a:lvl1pPr algn="ctr">
              <a:defRPr sz="8000" b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>
          <a:xfrm>
            <a:off x="4688114" y="3602038"/>
            <a:ext cx="7500076" cy="1655762"/>
          </a:xfrm>
          <a:effectLst/>
        </p:spPr>
        <p:txBody>
          <a:bodyPr anchor="t"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5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_Title Slide">
    <p:bg>
      <p:bgPr>
        <a:solidFill>
          <a:srgbClr val="35CE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http://anthelios.laroche-posay.ca/sites/default/files/_beach/accumulation-border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36" b="3603"/>
          <a:stretch/>
        </p:blipFill>
        <p:spPr bwMode="auto">
          <a:xfrm>
            <a:off x="-14514" y="1714501"/>
            <a:ext cx="4261996" cy="5150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1640" y="6151912"/>
            <a:ext cx="2781300" cy="593376"/>
          </a:xfrm>
          <a:prstGeom prst="rect">
            <a:avLst/>
          </a:prstGeom>
          <a:effectLst/>
        </p:spPr>
      </p:pic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4229100" y="1122363"/>
            <a:ext cx="7959090" cy="2387600"/>
          </a:xfrm>
          <a:effectLst/>
        </p:spPr>
        <p:txBody>
          <a:bodyPr anchor="t">
            <a:normAutofit/>
          </a:bodyPr>
          <a:lstStyle>
            <a:lvl1pPr algn="ctr">
              <a:defRPr sz="8000" b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4688114" y="3602038"/>
            <a:ext cx="7500076" cy="1655762"/>
          </a:xfrm>
          <a:effectLst/>
        </p:spPr>
        <p:txBody>
          <a:bodyPr anchor="t"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90620">
            <a:off x="-685457" y="2966374"/>
            <a:ext cx="3866981" cy="2927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7703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Title Slide">
    <p:bg>
      <p:bgPr>
        <a:solidFill>
          <a:srgbClr val="35CE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http://anthelios.laroche-posay.ca/sites/default/files/_beach/accumulation-border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36" b="3603"/>
          <a:stretch/>
        </p:blipFill>
        <p:spPr bwMode="auto">
          <a:xfrm>
            <a:off x="-14514" y="1714501"/>
            <a:ext cx="4261996" cy="5150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1640" y="6151912"/>
            <a:ext cx="2781300" cy="593376"/>
          </a:xfrm>
          <a:prstGeom prst="rect">
            <a:avLst/>
          </a:prstGeom>
          <a:effectLst/>
        </p:spPr>
      </p:pic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4229100" y="1122363"/>
            <a:ext cx="7959090" cy="2387600"/>
          </a:xfrm>
          <a:effectLst/>
        </p:spPr>
        <p:txBody>
          <a:bodyPr anchor="t">
            <a:normAutofit/>
          </a:bodyPr>
          <a:lstStyle>
            <a:lvl1pPr algn="ctr">
              <a:defRPr sz="8000" b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4688114" y="3602038"/>
            <a:ext cx="7500076" cy="1655762"/>
          </a:xfrm>
          <a:effectLst/>
        </p:spPr>
        <p:txBody>
          <a:bodyPr anchor="t"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8346" y="2051400"/>
            <a:ext cx="3958415" cy="4037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015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2_Title Slide">
    <p:bg>
      <p:bgPr>
        <a:solidFill>
          <a:srgbClr val="35CE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http://anthelios.laroche-posay.ca/sites/default/files/_beach/accumulation-border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36" b="3603"/>
          <a:stretch/>
        </p:blipFill>
        <p:spPr bwMode="auto">
          <a:xfrm>
            <a:off x="-14514" y="1714501"/>
            <a:ext cx="4261996" cy="5150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1640" y="6151912"/>
            <a:ext cx="2781300" cy="593376"/>
          </a:xfrm>
          <a:prstGeom prst="rect">
            <a:avLst/>
          </a:prstGeom>
          <a:effectLst/>
        </p:spPr>
      </p:pic>
      <p:pic>
        <p:nvPicPr>
          <p:cNvPr id="3074" name="Picture 2" descr="http://www.c4dcafe.com/ipb/uploads/monthly_09_2014/post-114410-0-80531300-1410324710.png"/>
          <p:cNvPicPr>
            <a:picLocks noChangeAspect="1" noChangeArrowheads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49"/>
          <a:stretch/>
        </p:blipFill>
        <p:spPr bwMode="auto">
          <a:xfrm>
            <a:off x="-29029" y="2336800"/>
            <a:ext cx="3616189" cy="4039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://www.c4dcafe.com/ipb/uploads/monthly_09_2014/post-114410-0-80531300-1410324710.png"/>
          <p:cNvPicPr>
            <a:picLocks noChangeAspect="1" noChangeArrowheads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86"/>
          <a:stretch/>
        </p:blipFill>
        <p:spPr bwMode="auto">
          <a:xfrm>
            <a:off x="-29029" y="2336800"/>
            <a:ext cx="3606664" cy="4039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4229100" y="1122363"/>
            <a:ext cx="7959090" cy="2387600"/>
          </a:xfrm>
          <a:effectLst/>
        </p:spPr>
        <p:txBody>
          <a:bodyPr anchor="t">
            <a:normAutofit/>
          </a:bodyPr>
          <a:lstStyle>
            <a:lvl1pPr algn="ctr">
              <a:defRPr sz="8000" b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4688114" y="3602038"/>
            <a:ext cx="7500076" cy="1655762"/>
          </a:xfrm>
          <a:effectLst/>
        </p:spPr>
        <p:txBody>
          <a:bodyPr anchor="t"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3460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3_Title Slide">
    <p:bg>
      <p:bgPr>
        <a:solidFill>
          <a:srgbClr val="2E75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http://anthelios.laroche-posay.ca/sites/default/files/_beach/accumulation-border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36" b="3603"/>
          <a:stretch/>
        </p:blipFill>
        <p:spPr bwMode="auto">
          <a:xfrm>
            <a:off x="-14514" y="1714501"/>
            <a:ext cx="4261996" cy="5150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1640" y="6151912"/>
            <a:ext cx="2781300" cy="593376"/>
          </a:xfrm>
          <a:prstGeom prst="rect">
            <a:avLst/>
          </a:prstGeom>
          <a:effectLst/>
        </p:spPr>
      </p:pic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4229100" y="1122363"/>
            <a:ext cx="7959090" cy="2387600"/>
          </a:xfrm>
          <a:effectLst/>
        </p:spPr>
        <p:txBody>
          <a:bodyPr anchor="t">
            <a:normAutofit/>
          </a:bodyPr>
          <a:lstStyle>
            <a:lvl1pPr algn="ctr">
              <a:defRPr sz="8000" b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>
          <a:xfrm>
            <a:off x="4688114" y="3602038"/>
            <a:ext cx="7500076" cy="1655762"/>
          </a:xfrm>
          <a:effectLst/>
        </p:spPr>
        <p:txBody>
          <a:bodyPr anchor="t"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id="6146" name="Picture 2" descr="http://eatyourheartout.se/img/projects/uppd-refresh.png"/>
          <p:cNvPicPr>
            <a:picLocks noChangeAspect="1" noChangeArrowheads="1"/>
          </p:cNvPicPr>
          <p:nvPr userDrawn="1"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165"/>
          <a:stretch/>
        </p:blipFill>
        <p:spPr bwMode="auto">
          <a:xfrm>
            <a:off x="1" y="1868487"/>
            <a:ext cx="3990974" cy="4876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13361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4_Title Slide">
    <p:bg>
      <p:bgPr>
        <a:solidFill>
          <a:srgbClr val="2E75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http://anthelios.laroche-posay.ca/sites/default/files/_beach/accumulation-border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36" b="3603"/>
          <a:stretch/>
        </p:blipFill>
        <p:spPr bwMode="auto">
          <a:xfrm>
            <a:off x="-14514" y="1714501"/>
            <a:ext cx="4261996" cy="5150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1640" y="6151912"/>
            <a:ext cx="2781300" cy="593376"/>
          </a:xfrm>
          <a:prstGeom prst="rect">
            <a:avLst/>
          </a:prstGeom>
          <a:effectLst/>
        </p:spPr>
      </p:pic>
      <p:pic>
        <p:nvPicPr>
          <p:cNvPr id="6148" name="Picture 4" descr="http://ire.wpengine.com/wp-content/uploads/2014/08/cloud.png"/>
          <p:cNvPicPr>
            <a:picLocks noChangeAspect="1" noChangeArrowheads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34"/>
          <a:stretch/>
        </p:blipFill>
        <p:spPr bwMode="auto">
          <a:xfrm>
            <a:off x="-14514" y="2092326"/>
            <a:ext cx="3600150" cy="4019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4229100" y="1122363"/>
            <a:ext cx="7959090" cy="2387600"/>
          </a:xfrm>
          <a:effectLst/>
        </p:spPr>
        <p:txBody>
          <a:bodyPr anchor="t">
            <a:normAutofit/>
          </a:bodyPr>
          <a:lstStyle>
            <a:lvl1pPr algn="ctr">
              <a:defRPr sz="8000" b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>
          <a:xfrm>
            <a:off x="4688114" y="3602038"/>
            <a:ext cx="7500076" cy="1655762"/>
          </a:xfrm>
          <a:effectLst/>
        </p:spPr>
        <p:txBody>
          <a:bodyPr anchor="t"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0099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5_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http://anthelios.laroche-posay.ca/sites/default/files/_beach/accumulation-border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36" b="3603"/>
          <a:stretch/>
        </p:blipFill>
        <p:spPr bwMode="auto">
          <a:xfrm>
            <a:off x="-14514" y="1714501"/>
            <a:ext cx="4261996" cy="5150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1640" y="6151912"/>
            <a:ext cx="2781300" cy="593376"/>
          </a:xfrm>
          <a:prstGeom prst="rect">
            <a:avLst/>
          </a:prstGeom>
          <a:effectLst/>
        </p:spPr>
      </p:pic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4229100" y="1122363"/>
            <a:ext cx="7959090" cy="2387600"/>
          </a:xfrm>
          <a:effectLst/>
        </p:spPr>
        <p:txBody>
          <a:bodyPr anchor="t">
            <a:normAutofit/>
          </a:bodyPr>
          <a:lstStyle>
            <a:lvl1pPr algn="ctr">
              <a:defRPr sz="8000" b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>
          <a:xfrm>
            <a:off x="4688114" y="3602038"/>
            <a:ext cx="7500076" cy="1655762"/>
          </a:xfrm>
          <a:effectLst/>
        </p:spPr>
        <p:txBody>
          <a:bodyPr anchor="t"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66"/>
          <a:stretch/>
        </p:blipFill>
        <p:spPr>
          <a:xfrm>
            <a:off x="-12700" y="2746582"/>
            <a:ext cx="3446091" cy="3272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8963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6_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http://anthelios.laroche-posay.ca/sites/default/files/_beach/accumulation-border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36" b="3603"/>
          <a:stretch/>
        </p:blipFill>
        <p:spPr bwMode="auto">
          <a:xfrm>
            <a:off x="-14514" y="1714501"/>
            <a:ext cx="4261996" cy="5150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1640" y="6151912"/>
            <a:ext cx="2781300" cy="593376"/>
          </a:xfrm>
          <a:prstGeom prst="rect">
            <a:avLst/>
          </a:prstGeom>
          <a:effectLst/>
        </p:spPr>
      </p:pic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4229100" y="1122363"/>
            <a:ext cx="7959090" cy="2387600"/>
          </a:xfrm>
          <a:effectLst/>
        </p:spPr>
        <p:txBody>
          <a:bodyPr anchor="t">
            <a:normAutofit/>
          </a:bodyPr>
          <a:lstStyle>
            <a:lvl1pPr algn="ctr">
              <a:defRPr sz="8000" b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>
          <a:xfrm>
            <a:off x="4688114" y="3602038"/>
            <a:ext cx="7500076" cy="1655762"/>
          </a:xfrm>
          <a:effectLst/>
        </p:spPr>
        <p:txBody>
          <a:bodyPr anchor="t"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id="7170" name="Picture 2" descr="http://upload.wikimedia.org/wikipedia/commons/thumb/5/55/Magnifying_glass_icon.svg/490px-Magnifying_glass_icon.svg.png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3508" y="2642880"/>
            <a:ext cx="3315468" cy="3315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25626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7_Title Slide"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http://anthelios.laroche-posay.ca/sites/default/files/_beach/accumulation-border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36" b="3603"/>
          <a:stretch/>
        </p:blipFill>
        <p:spPr bwMode="auto">
          <a:xfrm>
            <a:off x="-14514" y="1714501"/>
            <a:ext cx="4261996" cy="5150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1640" y="6151912"/>
            <a:ext cx="2781300" cy="593376"/>
          </a:xfrm>
          <a:prstGeom prst="rect">
            <a:avLst/>
          </a:prstGeom>
          <a:effectLst/>
        </p:spPr>
      </p:pic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4229100" y="1122363"/>
            <a:ext cx="7959090" cy="2387600"/>
          </a:xfrm>
          <a:effectLst/>
        </p:spPr>
        <p:txBody>
          <a:bodyPr anchor="t">
            <a:normAutofit/>
          </a:bodyPr>
          <a:lstStyle>
            <a:lvl1pPr algn="ctr">
              <a:defRPr sz="8000" b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>
          <a:xfrm>
            <a:off x="4688114" y="3602038"/>
            <a:ext cx="7500076" cy="1655762"/>
          </a:xfrm>
          <a:effectLst/>
        </p:spPr>
        <p:txBody>
          <a:bodyPr anchor="t"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89100" y="1988457"/>
            <a:ext cx="65024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0034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1640" y="6151912"/>
            <a:ext cx="2781300" cy="593376"/>
          </a:xfrm>
          <a:prstGeom prst="rect">
            <a:avLst/>
          </a:prstGeom>
          <a:effectLst/>
        </p:spPr>
      </p:pic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effectLst/>
        </p:spPr>
        <p:txBody>
          <a:bodyPr anchor="t">
            <a:normAutofit/>
          </a:bodyPr>
          <a:lstStyle>
            <a:lvl1pPr algn="ctr">
              <a:defRPr sz="80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effectLst/>
        </p:spPr>
        <p:txBody>
          <a:bodyPr anchor="t">
            <a:norm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4653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8_Title Slide"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http://anthelios.laroche-posay.ca/sites/default/files/_beach/accumulation-border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36" b="3603"/>
          <a:stretch/>
        </p:blipFill>
        <p:spPr bwMode="auto">
          <a:xfrm>
            <a:off x="-14514" y="1714501"/>
            <a:ext cx="4261996" cy="5150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1640" y="6151912"/>
            <a:ext cx="2781300" cy="593376"/>
          </a:xfrm>
          <a:prstGeom prst="rect">
            <a:avLst/>
          </a:prstGeom>
          <a:effectLst/>
        </p:spPr>
      </p:pic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4229100" y="1122363"/>
            <a:ext cx="7959090" cy="2387600"/>
          </a:xfrm>
          <a:effectLst/>
        </p:spPr>
        <p:txBody>
          <a:bodyPr anchor="t">
            <a:normAutofit/>
          </a:bodyPr>
          <a:lstStyle>
            <a:lvl1pPr algn="ctr">
              <a:defRPr sz="8000" b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>
          <a:xfrm>
            <a:off x="4688114" y="3602038"/>
            <a:ext cx="7500076" cy="1655762"/>
          </a:xfrm>
          <a:effectLst/>
        </p:spPr>
        <p:txBody>
          <a:bodyPr anchor="t"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id="8194" name="Picture 2" descr="https://33.media.tumblr.com/9d6594fcb25e5b68fbcc5f27fe996beb/tumblr_mh6u2xvFki1qg6rkio1_500.gif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92" y="2265486"/>
            <a:ext cx="3030077" cy="4242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78277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Slide"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1640" y="6151912"/>
            <a:ext cx="2781300" cy="593376"/>
          </a:xfrm>
          <a:prstGeom prst="rect">
            <a:avLst/>
          </a:prstGeom>
          <a:effectLst/>
        </p:spPr>
      </p:pic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effectLst/>
        </p:spPr>
        <p:txBody>
          <a:bodyPr anchor="t">
            <a:normAutofit/>
          </a:bodyPr>
          <a:lstStyle>
            <a:lvl1pPr algn="ctr">
              <a:defRPr sz="80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effectLst/>
        </p:spPr>
        <p:txBody>
          <a:bodyPr anchor="t">
            <a:norm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6928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1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10704" y="1122363"/>
            <a:ext cx="7940708" cy="2387600"/>
          </a:xfrm>
          <a:effectLst/>
        </p:spPr>
        <p:txBody>
          <a:bodyPr anchor="t">
            <a:normAutofit/>
          </a:bodyPr>
          <a:lstStyle>
            <a:lvl1pPr algn="ctr">
              <a:defRPr sz="8000" b="0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6400" y="3602038"/>
            <a:ext cx="7053943" cy="1655762"/>
          </a:xfrm>
          <a:effectLst/>
        </p:spPr>
        <p:txBody>
          <a:bodyPr anchor="b">
            <a:normAutofit/>
          </a:bodyPr>
          <a:lstStyle>
            <a:lvl1pPr marL="0" indent="0" algn="l">
              <a:buNone/>
              <a:defRPr sz="3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id="10" name="Picture 6" descr="http://anthelios.laroche-posay.ca/sites/default/files/_beach/accumulation-border.png"/>
          <p:cNvPicPr>
            <a:picLocks noChangeAspect="1" noChangeArrowheads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36" t="3026" b="-2678"/>
          <a:stretch/>
        </p:blipFill>
        <p:spPr bwMode="auto">
          <a:xfrm rot="10800000">
            <a:off x="7930004" y="1540507"/>
            <a:ext cx="4261996" cy="5324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://www.gadogi.com/themes/default/assets/img/bouncing_arrow.png"/>
          <p:cNvPicPr>
            <a:picLocks noChangeAspect="1" noChangeArrowheads="1"/>
          </p:cNvPicPr>
          <p:nvPr userDrawn="1"/>
        </p:nvPicPr>
        <p:blipFill rotWithShape="1"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56"/>
          <a:stretch/>
        </p:blipFill>
        <p:spPr bwMode="auto">
          <a:xfrm rot="10800000">
            <a:off x="8699259" y="1563129"/>
            <a:ext cx="3492741" cy="5749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87457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6" descr="http://anthelios.laroche-posay.ca/sites/default/files/_beach/accumulation-border.png"/>
          <p:cNvPicPr>
            <a:picLocks noChangeAspect="1" noChangeArrowheads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36" b="3603"/>
          <a:stretch/>
        </p:blipFill>
        <p:spPr bwMode="auto">
          <a:xfrm>
            <a:off x="-14514" y="1714501"/>
            <a:ext cx="4261996" cy="5150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://www.gadogi.com/themes/default/assets/img/bouncing_arrow.png"/>
          <p:cNvPicPr>
            <a:picLocks noChangeAspect="1" noChangeArrowheads="1"/>
          </p:cNvPicPr>
          <p:nvPr userDrawn="1"/>
        </p:nvPicPr>
        <p:blipFill rotWithShape="1"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762"/>
          <a:stretch/>
        </p:blipFill>
        <p:spPr bwMode="auto">
          <a:xfrm>
            <a:off x="-14514" y="1401481"/>
            <a:ext cx="3291114" cy="5749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4229100" y="1122363"/>
            <a:ext cx="7959090" cy="2387600"/>
          </a:xfrm>
          <a:effectLst/>
        </p:spPr>
        <p:txBody>
          <a:bodyPr anchor="t">
            <a:normAutofit/>
          </a:bodyPr>
          <a:lstStyle>
            <a:lvl1pPr algn="ctr">
              <a:defRPr sz="8000" b="0">
                <a:solidFill>
                  <a:srgbClr val="2E75B6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4688114" y="3602038"/>
            <a:ext cx="7500076" cy="1655762"/>
          </a:xfrm>
          <a:effectLst/>
        </p:spPr>
        <p:txBody>
          <a:bodyPr anchor="t">
            <a:normAutofit/>
          </a:bodyPr>
          <a:lstStyle>
            <a:lvl1pPr marL="0" indent="0" algn="l">
              <a:buNone/>
              <a:defRPr sz="3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3497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61" Type="http://schemas.openxmlformats.org/officeDocument/2006/relationships/theme" Target="../theme/theme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6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058400" cy="50292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6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843"/>
          <a:stretch/>
        </p:blipFill>
        <p:spPr>
          <a:xfrm>
            <a:off x="10058400" y="3667"/>
            <a:ext cx="2128058" cy="502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5795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  <p:sldLayoutId id="2147483700" r:id="rId15"/>
    <p:sldLayoutId id="2147483701" r:id="rId16"/>
    <p:sldLayoutId id="2147483702" r:id="rId17"/>
    <p:sldLayoutId id="2147483703" r:id="rId18"/>
    <p:sldLayoutId id="2147483704" r:id="rId19"/>
    <p:sldLayoutId id="2147483705" r:id="rId20"/>
    <p:sldLayoutId id="2147483706" r:id="rId21"/>
    <p:sldLayoutId id="2147483707" r:id="rId22"/>
    <p:sldLayoutId id="2147483708" r:id="rId23"/>
    <p:sldLayoutId id="2147483709" r:id="rId24"/>
    <p:sldLayoutId id="2147483721" r:id="rId25"/>
    <p:sldLayoutId id="2147483710" r:id="rId26"/>
    <p:sldLayoutId id="2147483711" r:id="rId27"/>
    <p:sldLayoutId id="2147483712" r:id="rId28"/>
    <p:sldLayoutId id="2147483713" r:id="rId29"/>
    <p:sldLayoutId id="2147483714" r:id="rId30"/>
    <p:sldLayoutId id="2147483715" r:id="rId31"/>
    <p:sldLayoutId id="2147483716" r:id="rId32"/>
    <p:sldLayoutId id="2147483717" r:id="rId33"/>
    <p:sldLayoutId id="2147483718" r:id="rId34"/>
    <p:sldLayoutId id="2147483719" r:id="rId35"/>
    <p:sldLayoutId id="2147483720" r:id="rId36"/>
    <p:sldLayoutId id="2147483660" r:id="rId37"/>
    <p:sldLayoutId id="2147483661" r:id="rId38"/>
    <p:sldLayoutId id="2147483662" r:id="rId39"/>
    <p:sldLayoutId id="2147483663" r:id="rId40"/>
    <p:sldLayoutId id="2147483664" r:id="rId41"/>
    <p:sldLayoutId id="2147483665" r:id="rId42"/>
    <p:sldLayoutId id="2147483666" r:id="rId43"/>
    <p:sldLayoutId id="2147483668" r:id="rId44"/>
    <p:sldLayoutId id="2147483669" r:id="rId45"/>
    <p:sldLayoutId id="2147483670" r:id="rId46"/>
    <p:sldLayoutId id="2147483671" r:id="rId47"/>
    <p:sldLayoutId id="2147483672" r:id="rId48"/>
    <p:sldLayoutId id="2147483673" r:id="rId49"/>
    <p:sldLayoutId id="2147483674" r:id="rId50"/>
    <p:sldLayoutId id="2147483675" r:id="rId51"/>
    <p:sldLayoutId id="2147483676" r:id="rId52"/>
    <p:sldLayoutId id="2147483677" r:id="rId53"/>
    <p:sldLayoutId id="2147483678" r:id="rId54"/>
    <p:sldLayoutId id="2147483679" r:id="rId55"/>
    <p:sldLayoutId id="2147483680" r:id="rId56"/>
    <p:sldLayoutId id="2147483681" r:id="rId57"/>
    <p:sldLayoutId id="2147483682" r:id="rId58"/>
    <p:sldLayoutId id="2147483683" r:id="rId59"/>
    <p:sldLayoutId id="2147483684" r:id="rId60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5">
              <a:lumMod val="75000"/>
            </a:schemeClr>
          </a:solidFill>
          <a:latin typeface="+mn-lt"/>
          <a:ea typeface="Tahoma" panose="020B0604030504040204" pitchFamily="34" charset="0"/>
          <a:cs typeface="Tahoma" panose="020B060403050404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49.png"/><Relationship Id="rId4" Type="http://schemas.openxmlformats.org/officeDocument/2006/relationships/image" Target="../media/image5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3" Type="http://schemas.openxmlformats.org/officeDocument/2006/relationships/image" Target="../media/image24.jpeg"/><Relationship Id="rId7" Type="http://schemas.openxmlformats.org/officeDocument/2006/relationships/image" Target="../media/image2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10" Type="http://schemas.openxmlformats.org/officeDocument/2006/relationships/hyperlink" Target="http://about.me/andrewsiemer" TargetMode="External"/><Relationship Id="rId4" Type="http://schemas.openxmlformats.org/officeDocument/2006/relationships/image" Target="../media/image25.jpeg"/><Relationship Id="rId9" Type="http://schemas.openxmlformats.org/officeDocument/2006/relationships/image" Target="../media/image30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5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34.jpe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5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hyperlink" Target="http://www.documentdb.com/sql/demo" TargetMode="External"/><Relationship Id="rId1" Type="http://schemas.openxmlformats.org/officeDocument/2006/relationships/slideLayout" Target="../slideLayouts/slideLayout2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6.png"/><Relationship Id="rId3" Type="http://schemas.openxmlformats.org/officeDocument/2006/relationships/image" Target="../media/image36.png"/><Relationship Id="rId7" Type="http://schemas.openxmlformats.org/officeDocument/2006/relationships/image" Target="../media/image40.jpeg"/><Relationship Id="rId12" Type="http://schemas.openxmlformats.org/officeDocument/2006/relationships/image" Target="../media/image4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39.jpe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0" Type="http://schemas.openxmlformats.org/officeDocument/2006/relationships/image" Target="../media/image43.jpeg"/><Relationship Id="rId4" Type="http://schemas.openxmlformats.org/officeDocument/2006/relationships/image" Target="../media/image37.jpeg"/><Relationship Id="rId9" Type="http://schemas.openxmlformats.org/officeDocument/2006/relationships/image" Target="../media/image42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hyperlink" Target="http://azure.microsoft.com/en-us/documentation/articles/search-create-first-solution/" TargetMode="External"/><Relationship Id="rId1" Type="http://schemas.openxmlformats.org/officeDocument/2006/relationships/slideLayout" Target="../slideLayouts/slideLayout2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8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7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7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Projects\Personal\AzureJeeps\docs\Drawings.vsdx" TargetMode="External"/><Relationship Id="rId2" Type="http://schemas.openxmlformats.org/officeDocument/2006/relationships/slideLayout" Target="../slideLayouts/slideLayout27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78.png"/><Relationship Id="rId4" Type="http://schemas.openxmlformats.org/officeDocument/2006/relationships/image" Target="../media/image77.emf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Projects\Personal\AzureJeeps\docs\Drawings.vsdx" TargetMode="External"/><Relationship Id="rId2" Type="http://schemas.openxmlformats.org/officeDocument/2006/relationships/slideLayout" Target="../slideLayouts/slideLayout27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78.png"/><Relationship Id="rId4" Type="http://schemas.openxmlformats.org/officeDocument/2006/relationships/image" Target="../media/image77.emf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Projects\Personal\AzureJeeps\docs\Drawings.vsdx" TargetMode="External"/><Relationship Id="rId2" Type="http://schemas.openxmlformats.org/officeDocument/2006/relationships/slideLayout" Target="../slideLayouts/slideLayout27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78.png"/><Relationship Id="rId4" Type="http://schemas.openxmlformats.org/officeDocument/2006/relationships/image" Target="../media/image77.emf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TODO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mtClean="0"/>
              <a:t>Add facet/filtering</a:t>
            </a:r>
          </a:p>
          <a:p>
            <a:r>
              <a:rPr lang="en-US" smtClean="0"/>
              <a:t>Add </a:t>
            </a:r>
            <a:r>
              <a:rPr lang="en-US" dirty="0" smtClean="0"/>
              <a:t>free text search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534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Starting with a </a:t>
            </a:r>
            <a:br>
              <a:rPr lang="en-US" dirty="0" smtClean="0"/>
            </a:br>
            <a:r>
              <a:rPr lang="en-US" dirty="0" smtClean="0"/>
              <a:t>high level view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411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DocumentDB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is a type of </a:t>
            </a:r>
            <a:br>
              <a:rPr lang="en-US" dirty="0" smtClean="0"/>
            </a:br>
            <a:r>
              <a:rPr lang="en-US" dirty="0" smtClean="0"/>
              <a:t>NoSQL</a:t>
            </a:r>
            <a:endParaRPr lang="en-US" dirty="0"/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4" descr="http://etc-mysitemyway.s3.amazonaws.com/icons/legacy-previews/icons/green-grunge-clipart-icons-business/082075-green-grunge-clipart-icon-business-light-on.pn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4700" y="0"/>
            <a:ext cx="1253490" cy="1253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7098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NoSQL?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is co-located with other data contextually</a:t>
            </a:r>
          </a:p>
          <a:p>
            <a:pPr lvl="1"/>
            <a:r>
              <a:rPr lang="en-US" dirty="0"/>
              <a:t>User/Profile</a:t>
            </a:r>
          </a:p>
          <a:p>
            <a:pPr lvl="1"/>
            <a:r>
              <a:rPr lang="en-US" dirty="0"/>
              <a:t>Timeline</a:t>
            </a:r>
          </a:p>
          <a:p>
            <a:pPr lvl="1"/>
            <a:r>
              <a:rPr lang="en-US" dirty="0"/>
              <a:t>Friends list</a:t>
            </a:r>
          </a:p>
          <a:p>
            <a:r>
              <a:rPr lang="en-US" dirty="0"/>
              <a:t>Filtering the results happens on the co-located data</a:t>
            </a:r>
          </a:p>
          <a:p>
            <a:pPr lvl="1"/>
            <a:r>
              <a:rPr lang="en-US" dirty="0"/>
              <a:t>Not by grouping out of bounds data</a:t>
            </a:r>
          </a:p>
          <a:p>
            <a:pPr lvl="1"/>
            <a:r>
              <a:rPr lang="en-US" dirty="0"/>
              <a:t>No joins across stores of data</a:t>
            </a:r>
          </a:p>
          <a:p>
            <a:r>
              <a:rPr lang="en-US" dirty="0"/>
              <a:t>Sub selections and reshaping the co-located data is ok</a:t>
            </a:r>
          </a:p>
          <a:p>
            <a:pPr lvl="1"/>
            <a:r>
              <a:rPr lang="en-US" dirty="0"/>
              <a:t>Reshaping data across boundaries is not </a:t>
            </a:r>
            <a:r>
              <a:rPr lang="en-US" dirty="0" smtClean="0"/>
              <a:t>supported</a:t>
            </a:r>
            <a:endParaRPr lang="en-US" dirty="0"/>
          </a:p>
        </p:txBody>
      </p:sp>
      <p:pic>
        <p:nvPicPr>
          <p:cNvPr id="7" name="Picture 4" descr="http://etc-mysitemyway.s3.amazonaws.com/icons/legacy-previews/icons/green-grunge-clipart-icons-business/082075-green-grunge-clipart-icon-business-light-on.pn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4700" y="0"/>
            <a:ext cx="1253490" cy="1253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0234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Many types of NoSQL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Document </a:t>
            </a:r>
            <a:r>
              <a:rPr lang="en-US" dirty="0" smtClean="0"/>
              <a:t>databases</a:t>
            </a:r>
          </a:p>
          <a:p>
            <a:pPr lvl="1"/>
            <a:r>
              <a:rPr lang="en-US" dirty="0" smtClean="0"/>
              <a:t>Pairs a key with a complex shape of data</a:t>
            </a:r>
            <a:endParaRPr lang="en-US" dirty="0"/>
          </a:p>
          <a:p>
            <a:r>
              <a:rPr lang="en-US" dirty="0"/>
              <a:t>Graph </a:t>
            </a:r>
            <a:r>
              <a:rPr lang="en-US" dirty="0" smtClean="0"/>
              <a:t>stores</a:t>
            </a:r>
          </a:p>
          <a:p>
            <a:pPr lvl="1"/>
            <a:r>
              <a:rPr lang="en-US" dirty="0" smtClean="0"/>
              <a:t>Stores data about networks such as social connections</a:t>
            </a:r>
            <a:endParaRPr lang="en-US" dirty="0"/>
          </a:p>
          <a:p>
            <a:r>
              <a:rPr lang="en-US" dirty="0"/>
              <a:t>Key-value </a:t>
            </a:r>
            <a:r>
              <a:rPr lang="en-US" dirty="0" smtClean="0"/>
              <a:t>stores</a:t>
            </a:r>
          </a:p>
          <a:p>
            <a:pPr lvl="1"/>
            <a:r>
              <a:rPr lang="en-US" dirty="0" smtClean="0"/>
              <a:t>Simplest, a key maps to a value</a:t>
            </a:r>
            <a:endParaRPr lang="en-US" dirty="0"/>
          </a:p>
          <a:p>
            <a:r>
              <a:rPr lang="en-US" dirty="0"/>
              <a:t>Wide-column </a:t>
            </a:r>
            <a:r>
              <a:rPr lang="en-US" dirty="0" smtClean="0"/>
              <a:t>stores</a:t>
            </a:r>
          </a:p>
          <a:p>
            <a:pPr lvl="1"/>
            <a:r>
              <a:rPr lang="en-US" dirty="0" smtClean="0"/>
              <a:t>Used for queries of large datasets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1140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They all have something </a:t>
            </a:r>
            <a:br>
              <a:rPr lang="en-US" dirty="0" smtClean="0"/>
            </a:br>
            <a:r>
              <a:rPr lang="en-US" dirty="0" smtClean="0"/>
              <a:t>in common!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 the data for a given thing lives </a:t>
            </a:r>
            <a:r>
              <a:rPr lang="en-US" dirty="0" smtClean="0"/>
              <a:t>close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7210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When is NoSQL better than 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Unstructured data</a:t>
            </a:r>
          </a:p>
          <a:p>
            <a:r>
              <a:rPr lang="en-US" dirty="0" smtClean="0"/>
              <a:t>Favors data that is immediately related</a:t>
            </a:r>
          </a:p>
          <a:p>
            <a:r>
              <a:rPr lang="en-US" dirty="0" err="1" smtClean="0"/>
              <a:t>Denormalized</a:t>
            </a:r>
            <a:r>
              <a:rPr lang="en-US" dirty="0" smtClean="0"/>
              <a:t> (or flat) data</a:t>
            </a:r>
          </a:p>
          <a:p>
            <a:r>
              <a:rPr lang="en-US" dirty="0" smtClean="0"/>
              <a:t>Need easy scaling options – distributed by default (add nodes)</a:t>
            </a:r>
          </a:p>
          <a:p>
            <a:r>
              <a:rPr lang="en-US" dirty="0" smtClean="0"/>
              <a:t>When you don’t need transactions across collections</a:t>
            </a:r>
            <a:endParaRPr lang="en-US" dirty="0"/>
          </a:p>
        </p:txBody>
      </p:sp>
      <p:pic>
        <p:nvPicPr>
          <p:cNvPr id="6" name="Picture 4" descr="http://etc-mysitemyway.s3.amazonaws.com/icons/legacy-previews/icons/green-grunge-clipart-icons-business/082075-green-grunge-clipart-icon-business-light-on.pn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4700" y="0"/>
            <a:ext cx="1253490" cy="1253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4529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When not to use NoSQL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Need to do heavy joins across collections</a:t>
            </a:r>
          </a:p>
          <a:p>
            <a:r>
              <a:rPr lang="en-US" dirty="0" smtClean="0"/>
              <a:t>When many to many query depth is unknown</a:t>
            </a:r>
          </a:p>
          <a:p>
            <a:pPr lvl="1"/>
            <a:r>
              <a:rPr lang="en-US" dirty="0" smtClean="0"/>
              <a:t>User has a collection of users (friends) which have a collection of users</a:t>
            </a:r>
          </a:p>
          <a:p>
            <a:r>
              <a:rPr lang="en-US" dirty="0" smtClean="0"/>
              <a:t>Transactions across stores are important</a:t>
            </a:r>
          </a:p>
        </p:txBody>
      </p:sp>
      <p:pic>
        <p:nvPicPr>
          <p:cNvPr id="6" name="Picture 4" descr="http://etc-mysitemyway.s3.amazonaws.com/icons/legacy-previews/icons/green-grunge-clipart-icons-business/082075-green-grunge-clipart-icon-business-light-on.pn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4700" y="0"/>
            <a:ext cx="1253490" cy="1253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354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Azure Search</a:t>
            </a:r>
            <a:br>
              <a:rPr lang="en-US" dirty="0" smtClean="0"/>
            </a:br>
            <a:r>
              <a:rPr lang="en-US" dirty="0" smtClean="0"/>
              <a:t>is</a:t>
            </a:r>
            <a:br>
              <a:rPr lang="en-US" dirty="0" smtClean="0"/>
            </a:br>
            <a:r>
              <a:rPr lang="en-US" dirty="0" smtClean="0"/>
              <a:t>Elastic Search</a:t>
            </a:r>
            <a:br>
              <a:rPr lang="en-US" dirty="0" smtClean="0"/>
            </a:br>
            <a:r>
              <a:rPr lang="en-US" dirty="0" smtClean="0"/>
              <a:t>is </a:t>
            </a:r>
            <a:br>
              <a:rPr lang="en-US" dirty="0" smtClean="0"/>
            </a:br>
            <a:r>
              <a:rPr lang="en-US" dirty="0" err="1" smtClean="0"/>
              <a:t>Lucene</a:t>
            </a:r>
            <a:endParaRPr lang="en-US" dirty="0"/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Picture 4" descr="http://etc-mysitemyway.s3.amazonaws.com/icons/legacy-previews/icons/green-grunge-clipart-icons-business/082075-green-grunge-clipart-icon-business-light-on.pn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4700" y="0"/>
            <a:ext cx="1253490" cy="1253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2237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search?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Indexes</a:t>
            </a:r>
          </a:p>
          <a:p>
            <a:r>
              <a:rPr lang="en-US" dirty="0"/>
              <a:t>Documents</a:t>
            </a:r>
          </a:p>
          <a:p>
            <a:r>
              <a:rPr lang="en-US" dirty="0"/>
              <a:t>Fields</a:t>
            </a:r>
          </a:p>
          <a:p>
            <a:pPr lvl="1"/>
            <a:r>
              <a:rPr lang="en-US" dirty="0"/>
              <a:t>Types of </a:t>
            </a:r>
            <a:r>
              <a:rPr lang="en-US" dirty="0" err="1"/>
              <a:t>searchability</a:t>
            </a:r>
            <a:endParaRPr lang="en-US" dirty="0"/>
          </a:p>
          <a:p>
            <a:pPr lvl="1"/>
            <a:r>
              <a:rPr lang="en-US" dirty="0"/>
              <a:t>Retrievable </a:t>
            </a:r>
          </a:p>
          <a:p>
            <a:pPr lvl="1"/>
            <a:r>
              <a:rPr lang="en-US" dirty="0"/>
              <a:t>Non-retrievable </a:t>
            </a:r>
          </a:p>
          <a:p>
            <a:r>
              <a:rPr lang="en-US" dirty="0"/>
              <a:t>Tokenization</a:t>
            </a:r>
          </a:p>
          <a:p>
            <a:r>
              <a:rPr lang="en-US" dirty="0"/>
              <a:t>Facets</a:t>
            </a:r>
          </a:p>
          <a:p>
            <a:r>
              <a:rPr lang="en-US" dirty="0"/>
              <a:t>Scoring</a:t>
            </a:r>
          </a:p>
          <a:p>
            <a:endParaRPr lang="en-US" dirty="0"/>
          </a:p>
        </p:txBody>
      </p:sp>
      <p:pic>
        <p:nvPicPr>
          <p:cNvPr id="7" name="Picture 4" descr="http://etc-mysitemyway.s3.amazonaws.com/icons/legacy-previews/icons/green-grunge-clipart-icons-business/082075-green-grunge-clipart-icon-business-light-on.pn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4700" y="0"/>
            <a:ext cx="1253490" cy="1253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7492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When to use search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Need an easy way to score results</a:t>
            </a:r>
          </a:p>
          <a:p>
            <a:r>
              <a:rPr lang="en-US" dirty="0" smtClean="0"/>
              <a:t>Fuzzy searching is easy</a:t>
            </a:r>
          </a:p>
          <a:p>
            <a:r>
              <a:rPr lang="en-US" dirty="0"/>
              <a:t>F</a:t>
            </a:r>
            <a:r>
              <a:rPr lang="en-US" dirty="0" smtClean="0"/>
              <a:t>inely control results around business rules</a:t>
            </a:r>
          </a:p>
          <a:p>
            <a:r>
              <a:rPr lang="en-US" dirty="0" smtClean="0"/>
              <a:t>Ability to boost newer results</a:t>
            </a:r>
          </a:p>
          <a:p>
            <a:r>
              <a:rPr lang="en-US" dirty="0" smtClean="0"/>
              <a:t>Built around distributed first (over SOLR, others)</a:t>
            </a:r>
            <a:endParaRPr lang="en-US" dirty="0"/>
          </a:p>
        </p:txBody>
      </p:sp>
      <p:pic>
        <p:nvPicPr>
          <p:cNvPr id="6" name="Picture 4" descr="http://etc-mysitemyway.s3.amazonaws.com/icons/legacy-previews/icons/green-grunge-clipart-icons-business/082075-green-grunge-clipart-icon-business-light-on.pn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4700" y="0"/>
            <a:ext cx="1253490" cy="1253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3300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Test driving Azure Search and </a:t>
            </a:r>
            <a:r>
              <a:rPr lang="en-US" dirty="0" err="1" smtClean="0"/>
              <a:t>DocumentDB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55000" lnSpcReduction="20000"/>
          </a:bodyPr>
          <a:lstStyle/>
          <a:p>
            <a:endParaRPr lang="en-US" dirty="0" smtClean="0"/>
          </a:p>
          <a:p>
            <a:endParaRPr lang="en-US" dirty="0" smtClean="0"/>
          </a:p>
          <a:p>
            <a:r>
              <a:rPr lang="en-US" b="1" dirty="0"/>
              <a:t>Andrew Siemer | </a:t>
            </a:r>
            <a:r>
              <a:rPr lang="en-US" dirty="0"/>
              <a:t>Clear Measure</a:t>
            </a:r>
          </a:p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andrew@clear-measure.com</a:t>
            </a:r>
          </a:p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@asiemer</a:t>
            </a:r>
          </a:p>
        </p:txBody>
      </p:sp>
    </p:spTree>
    <p:extLst>
      <p:ext uri="{BB962C8B-B14F-4D97-AF65-F5344CB8AC3E}">
        <p14:creationId xmlns:p14="http://schemas.microsoft.com/office/powerpoint/2010/main" val="1768755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When not to use search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Large computational work</a:t>
            </a:r>
          </a:p>
          <a:p>
            <a:r>
              <a:rPr lang="en-US" dirty="0" smtClean="0"/>
              <a:t>Need real time data access</a:t>
            </a:r>
          </a:p>
          <a:p>
            <a:r>
              <a:rPr lang="en-US" dirty="0" smtClean="0"/>
              <a:t>Small budget + high availability</a:t>
            </a:r>
            <a:endParaRPr lang="en-US" dirty="0"/>
          </a:p>
        </p:txBody>
      </p:sp>
      <p:pic>
        <p:nvPicPr>
          <p:cNvPr id="6" name="Picture 4" descr="http://etc-mysitemyway.s3.amazonaws.com/icons/legacy-previews/icons/green-grunge-clipart-icons-business/082075-green-grunge-clipart-icon-business-light-on.pn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4700" y="0"/>
            <a:ext cx="1253490" cy="1253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1129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30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Example application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https</a:t>
            </a:r>
            <a:r>
              <a:rPr lang="en-US" dirty="0"/>
              <a:t>://github.com/asiemer/AzureJeeps</a:t>
            </a:r>
          </a:p>
        </p:txBody>
      </p:sp>
    </p:spTree>
    <p:extLst>
      <p:ext uri="{BB962C8B-B14F-4D97-AF65-F5344CB8AC3E}">
        <p14:creationId xmlns:p14="http://schemas.microsoft.com/office/powerpoint/2010/main" val="2472060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site: jeep listings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Listings contain:</a:t>
            </a:r>
          </a:p>
          <a:p>
            <a:pPr lvl="1"/>
            <a:r>
              <a:rPr lang="en-US" dirty="0" smtClean="0"/>
              <a:t>A picture of a Jeep</a:t>
            </a:r>
          </a:p>
          <a:p>
            <a:pPr lvl="1"/>
            <a:r>
              <a:rPr lang="en-US" dirty="0" smtClean="0"/>
              <a:t>Various jeep options</a:t>
            </a:r>
          </a:p>
          <a:p>
            <a:pPr lvl="1"/>
            <a:r>
              <a:rPr lang="en-US" dirty="0" smtClean="0"/>
              <a:t>Dealer information</a:t>
            </a:r>
          </a:p>
          <a:p>
            <a:pPr lvl="1"/>
            <a:r>
              <a:rPr lang="en-US" dirty="0" smtClean="0"/>
              <a:t>Price info</a:t>
            </a:r>
          </a:p>
          <a:p>
            <a:pPr lvl="1"/>
            <a:endParaRPr lang="en-US" dirty="0" smtClean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10823825" y="-102867"/>
            <a:ext cx="1368175" cy="1368175"/>
          </a:xfrm>
          <a:prstGeom prst="rect">
            <a:avLst/>
          </a:prstGeom>
        </p:spPr>
      </p:pic>
      <p:pic>
        <p:nvPicPr>
          <p:cNvPr id="5122" name="Picture 2" descr="https://scontent-a-dfw.xx.fbcdn.net/hphotos-xpa1/v/t1.0-9/10360408_10152696597860668_5885374815636738590_n.jpg?oh=7ecaf1193976ad94e7dd9e4f7a3f042f&amp;oe=54D5779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5811" y="581220"/>
            <a:ext cx="4106397" cy="5475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338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site: jeep listings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85631"/>
            <a:ext cx="3238500" cy="14573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8835" y="1983698"/>
            <a:ext cx="2857500" cy="7810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175155"/>
            <a:ext cx="10191750" cy="176212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10823825" y="-102867"/>
            <a:ext cx="1368175" cy="136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277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9053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807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DocumentDB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737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set up </a:t>
            </a:r>
            <a:r>
              <a:rPr lang="en-US" dirty="0" err="1" smtClean="0"/>
              <a:t>DocumentDB</a:t>
            </a:r>
            <a:endParaRPr lang="en-US" dirty="0"/>
          </a:p>
        </p:txBody>
      </p:sp>
      <p:pic>
        <p:nvPicPr>
          <p:cNvPr id="4098" name="Picture 2" descr="http://freeiconbox.com/icon/256/7637.pn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1775" y="85241"/>
            <a:ext cx="1037881" cy="1037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9544" y="1435100"/>
            <a:ext cx="2363533" cy="508952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8933" y="1435100"/>
            <a:ext cx="2373616" cy="51466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6"/>
          <a:srcRect b="44581"/>
          <a:stretch/>
        </p:blipFill>
        <p:spPr>
          <a:xfrm>
            <a:off x="8098405" y="1435100"/>
            <a:ext cx="2378604" cy="28575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769544" y="5245100"/>
            <a:ext cx="2363533" cy="5461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187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1175" y="1825625"/>
            <a:ext cx="8629650" cy="346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432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Document Explorer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 documents from a file</a:t>
            </a:r>
          </a:p>
          <a:p>
            <a:r>
              <a:rPr lang="en-US" dirty="0" smtClean="0"/>
              <a:t>Create a document on the web page directly</a:t>
            </a:r>
          </a:p>
          <a:p>
            <a:r>
              <a:rPr lang="en-US" dirty="0" smtClean="0"/>
              <a:t>Edit documents on the web page directly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0596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5105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247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3205655" y="1925638"/>
            <a:ext cx="3920359" cy="1111250"/>
          </a:xfrm>
        </p:spPr>
        <p:txBody>
          <a:bodyPr>
            <a:normAutofit/>
          </a:bodyPr>
          <a:lstStyle/>
          <a:p>
            <a:r>
              <a:rPr lang="en-US" dirty="0" smtClean="0"/>
              <a:t>Andrew Siemer</a:t>
            </a:r>
            <a:endParaRPr lang="en-US" dirty="0"/>
          </a:p>
        </p:txBody>
      </p:sp>
      <p:sp>
        <p:nvSpPr>
          <p:cNvPr id="4" name="AutoShape 2" descr="https://leanpub.com/site_images/fodder/andrew-siemer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4" name="Picture 10" descr="http://www.andrewsiemer.com/Themes/AndrewSiemer/Images/PageHeaders/Fathe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3849" y="0"/>
            <a:ext cx="6108151" cy="1781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www.andrewsiemer.com/Themes/AndrewSiemer/Images/PageHeaders/Cowboy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9030" y="3252418"/>
            <a:ext cx="6241693" cy="1820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://www.andrewsiemer.com/Themes/AndrewSiemer/Images/PageHeaders/WarriorDash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108154" cy="1781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http://www.andrewsiemer.com/Themes/AndrewSiemer/Images/PageHeaders/GoRuck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081" y="5072911"/>
            <a:ext cx="6120305" cy="1785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http://www.andrewsiemer.com/Themes/AndrewSiemer/Images/PageHeaders/ToughMudder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305" y="3291365"/>
            <a:ext cx="6108154" cy="1781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http://www.andrewsiemer.com/Themes/AndrewSiemer/Images/PageHeaders/Spartan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5076454"/>
            <a:ext cx="6108158" cy="1781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Andrew Siemer large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156" y="1398923"/>
            <a:ext cx="2275064" cy="227506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5" name="TextBox 4"/>
          <p:cNvSpPr txBox="1"/>
          <p:nvPr/>
        </p:nvSpPr>
        <p:spPr>
          <a:xfrm>
            <a:off x="7367752" y="1770537"/>
            <a:ext cx="482424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hlinkClick r:id="rId10"/>
              </a:rPr>
              <a:t>http://about.me/andrewsiemer</a:t>
            </a:r>
            <a:endParaRPr lang="en-US" dirty="0" smtClean="0"/>
          </a:p>
          <a:p>
            <a:pPr algn="r"/>
            <a:r>
              <a:rPr lang="en-US" dirty="0" smtClean="0"/>
              <a:t>ASP Insider</a:t>
            </a:r>
          </a:p>
          <a:p>
            <a:pPr algn="r"/>
            <a:r>
              <a:rPr lang="en-US" dirty="0" smtClean="0"/>
              <a:t>MS v-TSP (Azure)</a:t>
            </a:r>
          </a:p>
          <a:p>
            <a:pPr algn="r"/>
            <a:r>
              <a:rPr lang="en-US" dirty="0" smtClean="0"/>
              <a:t>Azure Advisor Program</a:t>
            </a:r>
          </a:p>
          <a:p>
            <a:pPr algn="r"/>
            <a:r>
              <a:rPr lang="en-US" dirty="0" smtClean="0"/>
              <a:t>Father of 6. Jack of all trades, master of some.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1083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Query Explorer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Think “management studio” for document </a:t>
            </a:r>
            <a:r>
              <a:rPr lang="en-US" dirty="0" err="1" smtClean="0"/>
              <a:t>db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1794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5800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560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DocumentDB</a:t>
            </a:r>
            <a:r>
              <a:rPr lang="en-US" dirty="0" smtClean="0"/>
              <a:t> high points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Has a Microsoft provided SDK via </a:t>
            </a:r>
            <a:r>
              <a:rPr lang="en-US" dirty="0" err="1" smtClean="0"/>
              <a:t>Nuget</a:t>
            </a:r>
            <a:endParaRPr lang="en-US" dirty="0" smtClean="0"/>
          </a:p>
          <a:p>
            <a:r>
              <a:rPr lang="en-US" dirty="0" smtClean="0"/>
              <a:t>Uses </a:t>
            </a:r>
            <a:r>
              <a:rPr lang="en-US" dirty="0" err="1" smtClean="0"/>
              <a:t>auth</a:t>
            </a:r>
            <a:r>
              <a:rPr lang="en-US" dirty="0" smtClean="0"/>
              <a:t> key for security</a:t>
            </a:r>
          </a:p>
          <a:p>
            <a:r>
              <a:rPr lang="en-US" dirty="0" smtClean="0"/>
              <a:t>Everything is based on a capacity unit</a:t>
            </a:r>
          </a:p>
          <a:p>
            <a:pPr lvl="1"/>
            <a:r>
              <a:rPr lang="en-US" dirty="0"/>
              <a:t>Up to 5 capacity units available for </a:t>
            </a:r>
            <a:r>
              <a:rPr lang="en-US" dirty="0" smtClean="0"/>
              <a:t>preview</a:t>
            </a:r>
          </a:p>
          <a:p>
            <a:pPr lvl="1"/>
            <a:r>
              <a:rPr lang="en-US" dirty="0" smtClean="0"/>
              <a:t>10GB per capacity unit</a:t>
            </a:r>
          </a:p>
          <a:p>
            <a:pPr lvl="1"/>
            <a:r>
              <a:rPr lang="en-US" dirty="0" smtClean="0"/>
              <a:t>2000 requests per second</a:t>
            </a:r>
          </a:p>
          <a:p>
            <a:pPr lvl="1"/>
            <a:r>
              <a:rPr lang="en-US" dirty="0" smtClean="0"/>
              <a:t>$.73/day ($22.50 per month)</a:t>
            </a:r>
          </a:p>
          <a:p>
            <a:r>
              <a:rPr lang="en-US" dirty="0" smtClean="0"/>
              <a:t>Average operations per second per capacity unit </a:t>
            </a:r>
          </a:p>
          <a:p>
            <a:pPr lvl="1"/>
            <a:r>
              <a:rPr lang="en-US" dirty="0" smtClean="0"/>
              <a:t>Based on simple structure</a:t>
            </a:r>
          </a:p>
          <a:p>
            <a:pPr lvl="1"/>
            <a:r>
              <a:rPr lang="en-US" dirty="0" smtClean="0"/>
              <a:t>2000 read of a single document</a:t>
            </a:r>
          </a:p>
          <a:p>
            <a:pPr lvl="1"/>
            <a:r>
              <a:rPr lang="en-US" dirty="0" smtClean="0"/>
              <a:t>500 inserts, replaces, or deletes</a:t>
            </a:r>
          </a:p>
          <a:p>
            <a:pPr lvl="1"/>
            <a:r>
              <a:rPr lang="en-US" dirty="0" smtClean="0"/>
              <a:t>1000 queries returning a single document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2" descr="http://freeiconbox.com/icon/256/7637.pn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1775" y="85241"/>
            <a:ext cx="1037881" cy="1037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9512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Elastic SSD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Makes data store elastic and fast</a:t>
            </a:r>
          </a:p>
          <a:p>
            <a:r>
              <a:rPr lang="en-US" dirty="0" smtClean="0"/>
              <a:t>Add/Remove documents grows/shrinks collection</a:t>
            </a:r>
          </a:p>
          <a:p>
            <a:r>
              <a:rPr lang="en-US" dirty="0" smtClean="0"/>
              <a:t>Tested with real-world clients from gigabytes to </a:t>
            </a:r>
            <a:r>
              <a:rPr lang="en-US" dirty="0" err="1" smtClean="0"/>
              <a:t>terrabytes</a:t>
            </a:r>
            <a:endParaRPr lang="en-US" dirty="0"/>
          </a:p>
        </p:txBody>
      </p:sp>
      <p:pic>
        <p:nvPicPr>
          <p:cNvPr id="4" name="Picture 2" descr="http://freeiconbox.com/icon/256/7637.pn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1775" y="85241"/>
            <a:ext cx="1037881" cy="1037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0418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Automatic Indexing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Indexing on by </a:t>
            </a:r>
            <a:r>
              <a:rPr lang="en-US" dirty="0" smtClean="0"/>
              <a:t>default</a:t>
            </a:r>
          </a:p>
          <a:p>
            <a:r>
              <a:rPr lang="en-US" dirty="0" smtClean="0"/>
              <a:t>Can optimize for performance and storage tradeoffs</a:t>
            </a:r>
          </a:p>
          <a:p>
            <a:r>
              <a:rPr lang="en-US" dirty="0" smtClean="0"/>
              <a:t>Index only specific paths in your document is more performant</a:t>
            </a:r>
          </a:p>
          <a:p>
            <a:r>
              <a:rPr lang="en-US" dirty="0" smtClean="0"/>
              <a:t>Synchronous indexing at write time by default</a:t>
            </a:r>
          </a:p>
          <a:p>
            <a:r>
              <a:rPr lang="en-US" dirty="0" smtClean="0"/>
              <a:t>Can be Asynchronous for boosted write performance</a:t>
            </a:r>
          </a:p>
          <a:p>
            <a:pPr lvl="1"/>
            <a:r>
              <a:rPr lang="en-US" dirty="0" smtClean="0"/>
              <a:t>Eventually consistent </a:t>
            </a:r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4" name="Picture 2" descr="http://freeiconbox.com/icon/256/7637.pn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1775" y="85241"/>
            <a:ext cx="1037881" cy="1037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8562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Understanding the </a:t>
            </a:r>
            <a:r>
              <a:rPr lang="en-US" dirty="0" err="1" smtClean="0"/>
              <a:t>DocumentDB</a:t>
            </a:r>
            <a:r>
              <a:rPr lang="en-US" dirty="0" smtClean="0"/>
              <a:t> structure</a:t>
            </a:r>
            <a:endParaRPr lang="en-US" dirty="0"/>
          </a:p>
        </p:txBody>
      </p:sp>
      <p:pic>
        <p:nvPicPr>
          <p:cNvPr id="5122" name="Picture 2" descr="https://acomdpsstorage.blob.core.windows.net/dpsmedia-prod/azure.microsoft.com/en-us/documentation/articles/documentdb-interactions-with-resources/20140904052621/interactions-with-resources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413" y="1437775"/>
            <a:ext cx="6720177" cy="5345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http://freeiconbox.com/icon/256/7637.png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1775" y="85241"/>
            <a:ext cx="1037881" cy="1037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5448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Structure: Database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container that houses your data</a:t>
            </a:r>
          </a:p>
          <a:p>
            <a:r>
              <a:rPr lang="en-US" dirty="0" smtClean="0"/>
              <a:t>/</a:t>
            </a:r>
            <a:r>
              <a:rPr lang="en-US" dirty="0" err="1" smtClean="0"/>
              <a:t>db</a:t>
            </a:r>
            <a:r>
              <a:rPr lang="en-US" dirty="0" smtClean="0"/>
              <a:t>/{id} is not your ID</a:t>
            </a:r>
          </a:p>
          <a:p>
            <a:pPr lvl="1"/>
            <a:r>
              <a:rPr lang="en-US" dirty="0" smtClean="0"/>
              <a:t>Hash known as a “Self Link”</a:t>
            </a:r>
            <a:endParaRPr lang="en-US" dirty="0"/>
          </a:p>
        </p:txBody>
      </p:sp>
      <p:pic>
        <p:nvPicPr>
          <p:cNvPr id="4" name="Picture 2" descr="https://acomdpsstorage.blob.core.windows.net/dpsmedia-prod/azure.microsoft.com/en-us/documentation/articles/documentdb-interactions-with-resources/20140904052621/interactions-with-resources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282" y="2946400"/>
            <a:ext cx="4917608" cy="391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6896100" y="3568700"/>
            <a:ext cx="1244600" cy="6477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 descr="http://freeiconbox.com/icon/256/7637.pn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1775" y="85241"/>
            <a:ext cx="1037881" cy="1037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2213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Structure: Media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Video</a:t>
            </a:r>
          </a:p>
          <a:p>
            <a:r>
              <a:rPr lang="en-US" dirty="0" smtClean="0"/>
              <a:t>Audio</a:t>
            </a:r>
          </a:p>
          <a:p>
            <a:r>
              <a:rPr lang="en-US" dirty="0" smtClean="0"/>
              <a:t>Blob</a:t>
            </a:r>
          </a:p>
          <a:p>
            <a:r>
              <a:rPr lang="en-US" dirty="0" smtClean="0"/>
              <a:t>Etc.</a:t>
            </a:r>
          </a:p>
        </p:txBody>
      </p:sp>
      <p:pic>
        <p:nvPicPr>
          <p:cNvPr id="4" name="Picture 2" descr="https://acomdpsstorage.blob.core.windows.net/dpsmedia-prod/azure.microsoft.com/en-us/documentation/articles/documentdb-interactions-with-resources/20140904052621/interactions-with-resources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282" y="2946400"/>
            <a:ext cx="4917608" cy="391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9118600" y="3162300"/>
            <a:ext cx="1244600" cy="6477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 descr="http://freeiconbox.com/icon/256/7637.pn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1775" y="85241"/>
            <a:ext cx="1037881" cy="1037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8247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Structure: User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Invite in an existing azure account</a:t>
            </a:r>
          </a:p>
          <a:p>
            <a:r>
              <a:rPr lang="en-US" dirty="0" smtClean="0"/>
              <a:t>Allows you to set permissions on 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each concept of the database</a:t>
            </a:r>
            <a:endParaRPr lang="en-US" dirty="0"/>
          </a:p>
        </p:txBody>
      </p:sp>
      <p:pic>
        <p:nvPicPr>
          <p:cNvPr id="4" name="Picture 2" descr="https://acomdpsstorage.blob.core.windows.net/dpsmedia-prod/azure.microsoft.com/en-us/documentation/articles/documentdb-interactions-with-resources/20140904052621/interactions-with-resources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282" y="2946400"/>
            <a:ext cx="4917608" cy="391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9715500" y="3784600"/>
            <a:ext cx="1244600" cy="6477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 descr="http://freeiconbox.com/icon/256/7637.pn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1775" y="85241"/>
            <a:ext cx="1037881" cy="1037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6894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Structure: Permission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Authorization token</a:t>
            </a:r>
          </a:p>
          <a:p>
            <a:r>
              <a:rPr lang="en-US" dirty="0" smtClean="0"/>
              <a:t>Associated with a user</a:t>
            </a:r>
          </a:p>
          <a:p>
            <a:r>
              <a:rPr lang="en-US" dirty="0" smtClean="0"/>
              <a:t>Grants access to a given resource</a:t>
            </a:r>
            <a:endParaRPr lang="en-US" dirty="0"/>
          </a:p>
        </p:txBody>
      </p:sp>
      <p:pic>
        <p:nvPicPr>
          <p:cNvPr id="4" name="Picture 2" descr="https://acomdpsstorage.blob.core.windows.net/dpsmedia-prod/azure.microsoft.com/en-us/documentation/articles/documentdb-interactions-with-resources/20140904052621/interactions-with-resources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282" y="2946400"/>
            <a:ext cx="4917608" cy="391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10287000" y="4305300"/>
            <a:ext cx="1244600" cy="6477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 descr="http://freeiconbox.com/icon/256/7637.pn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1775" y="85241"/>
            <a:ext cx="1037881" cy="1037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3640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058" name="Picture 10" descr="http://ecx.images-amazon.com/images/I/51iuMAinfEL.jp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1109" y="1582895"/>
            <a:ext cx="3012855" cy="3719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http://ecx.images-amazon.com/images/I/417iYgvSCIL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78" y="1582895"/>
            <a:ext cx="3010441" cy="3716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http://ecx.images-amazon.com/images/I/51P9q7fcJZL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1762" y="1585877"/>
            <a:ext cx="3006533" cy="3711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utoShape 16" descr="Fodder cover pag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66" name="Picture 18" descr="Fodder cover pag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8197" y="1582895"/>
            <a:ext cx="2867025" cy="3714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0564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Structure: Collection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Most like a “table”</a:t>
            </a:r>
          </a:p>
          <a:p>
            <a:r>
              <a:rPr lang="en-US" dirty="0" smtClean="0"/>
              <a:t>Structure is not defined</a:t>
            </a:r>
          </a:p>
          <a:p>
            <a:r>
              <a:rPr lang="en-US" dirty="0" smtClean="0"/>
              <a:t>Dynamic shapes based on what </a:t>
            </a:r>
            <a:br>
              <a:rPr lang="en-US" dirty="0" smtClean="0"/>
            </a:br>
            <a:r>
              <a:rPr lang="en-US" dirty="0" smtClean="0"/>
              <a:t>you put in it</a:t>
            </a:r>
            <a:endParaRPr lang="en-US" dirty="0"/>
          </a:p>
        </p:txBody>
      </p:sp>
      <p:pic>
        <p:nvPicPr>
          <p:cNvPr id="4" name="Picture 2" descr="https://acomdpsstorage.blob.core.windows.net/dpsmedia-prod/azure.microsoft.com/en-us/documentation/articles/documentdb-interactions-with-resources/20140904052621/interactions-with-resources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282" y="2946400"/>
            <a:ext cx="4917608" cy="391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7899400" y="4381500"/>
            <a:ext cx="1244600" cy="6477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 descr="http://freeiconbox.com/icon/256/7637.pn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1775" y="85241"/>
            <a:ext cx="1037881" cy="1037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4898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Structure: Document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blob of JSON representing your data</a:t>
            </a:r>
          </a:p>
          <a:p>
            <a:r>
              <a:rPr lang="en-US" dirty="0" smtClean="0"/>
              <a:t>Can be a deeply nested shape</a:t>
            </a:r>
          </a:p>
          <a:p>
            <a:r>
              <a:rPr lang="en-US" dirty="0" smtClean="0"/>
              <a:t>No specialty types </a:t>
            </a:r>
          </a:p>
          <a:p>
            <a:r>
              <a:rPr lang="en-US" dirty="0" smtClean="0"/>
              <a:t>No specific encoding types</a:t>
            </a:r>
            <a:endParaRPr lang="en-US" dirty="0"/>
          </a:p>
        </p:txBody>
      </p:sp>
      <p:pic>
        <p:nvPicPr>
          <p:cNvPr id="4" name="Picture 2" descr="https://acomdpsstorage.blob.core.windows.net/dpsmedia-prod/azure.microsoft.com/en-us/documentation/articles/documentdb-interactions-with-resources/20140904052621/interactions-with-resources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282" y="2946400"/>
            <a:ext cx="4917608" cy="391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9931400" y="5160963"/>
            <a:ext cx="1244600" cy="6477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 descr="http://freeiconbox.com/icon/256/7637.pn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1775" y="85241"/>
            <a:ext cx="1037881" cy="1037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5843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Structure: Attachment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Think media – at the document level!</a:t>
            </a:r>
            <a:endParaRPr lang="en-US" dirty="0"/>
          </a:p>
        </p:txBody>
      </p:sp>
      <p:pic>
        <p:nvPicPr>
          <p:cNvPr id="4" name="Picture 2" descr="https://acomdpsstorage.blob.core.windows.net/dpsmedia-prod/azure.microsoft.com/en-us/documentation/articles/documentdb-interactions-with-resources/20140904052621/interactions-with-resources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282" y="2946400"/>
            <a:ext cx="4917608" cy="391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10896600" y="5895181"/>
            <a:ext cx="1244600" cy="6477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 descr="http://freeiconbox.com/icon/256/7637.pn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1775" y="85241"/>
            <a:ext cx="1037881" cy="1037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9401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Structure: Stored Procedure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Written in </a:t>
            </a:r>
            <a:r>
              <a:rPr lang="en-US" dirty="0" err="1" smtClean="0"/>
              <a:t>javascript</a:t>
            </a:r>
            <a:r>
              <a:rPr lang="en-US" dirty="0" smtClean="0"/>
              <a:t>!</a:t>
            </a:r>
          </a:p>
          <a:p>
            <a:r>
              <a:rPr lang="en-US" dirty="0" smtClean="0"/>
              <a:t>Is transactional</a:t>
            </a:r>
          </a:p>
          <a:p>
            <a:r>
              <a:rPr lang="en-US" dirty="0" smtClean="0"/>
              <a:t>Executed by the database engine</a:t>
            </a:r>
          </a:p>
          <a:p>
            <a:r>
              <a:rPr lang="en-US" dirty="0" smtClean="0"/>
              <a:t>Can live in the store</a:t>
            </a:r>
          </a:p>
          <a:p>
            <a:r>
              <a:rPr lang="en-US" dirty="0" smtClean="0"/>
              <a:t>Can be sent over the wire</a:t>
            </a:r>
            <a:endParaRPr lang="en-US" dirty="0"/>
          </a:p>
        </p:txBody>
      </p:sp>
      <p:pic>
        <p:nvPicPr>
          <p:cNvPr id="4" name="Picture 2" descr="https://acomdpsstorage.blob.core.windows.net/dpsmedia-prod/azure.microsoft.com/en-us/documentation/articles/documentdb-interactions-with-resources/20140904052621/interactions-with-resources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282" y="2946400"/>
            <a:ext cx="4917608" cy="391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8534400" y="5092700"/>
            <a:ext cx="1244600" cy="6477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 descr="http://freeiconbox.com/icon/256/7637.pn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1775" y="85241"/>
            <a:ext cx="1037881" cy="1037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0336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89100" y="202450"/>
            <a:ext cx="7720859" cy="6655550"/>
          </a:xfrm>
          <a:prstGeom prst="rect">
            <a:avLst/>
          </a:prstGeom>
        </p:spPr>
      </p:pic>
      <p:pic>
        <p:nvPicPr>
          <p:cNvPr id="4" name="Picture 2" descr="http://freeiconbox.com/icon/256/7637.pn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1775" y="85241"/>
            <a:ext cx="1037881" cy="1037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0805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Structure: Triggers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Can be Pre or Post (before or after)</a:t>
            </a:r>
          </a:p>
          <a:p>
            <a:r>
              <a:rPr lang="en-US" dirty="0" smtClean="0"/>
              <a:t>Can operate on the following actions</a:t>
            </a:r>
          </a:p>
          <a:p>
            <a:pPr lvl="1"/>
            <a:r>
              <a:rPr lang="en-US" dirty="0" smtClean="0"/>
              <a:t>Create</a:t>
            </a:r>
          </a:p>
          <a:p>
            <a:pPr lvl="1"/>
            <a:r>
              <a:rPr lang="en-US" dirty="0" smtClean="0"/>
              <a:t>Replace</a:t>
            </a:r>
          </a:p>
          <a:p>
            <a:pPr lvl="1"/>
            <a:r>
              <a:rPr lang="en-US" dirty="0" smtClean="0"/>
              <a:t>Delete</a:t>
            </a:r>
          </a:p>
          <a:p>
            <a:pPr lvl="1"/>
            <a:r>
              <a:rPr lang="en-US" dirty="0" smtClean="0"/>
              <a:t>All</a:t>
            </a:r>
          </a:p>
          <a:p>
            <a:r>
              <a:rPr lang="en-US" dirty="0" smtClean="0"/>
              <a:t>Also written in </a:t>
            </a:r>
            <a:r>
              <a:rPr lang="en-US" dirty="0" err="1" smtClean="0"/>
              <a:t>javascript</a:t>
            </a:r>
            <a:r>
              <a:rPr lang="en-US" dirty="0" smtClean="0"/>
              <a:t>!</a:t>
            </a:r>
            <a:endParaRPr lang="en-US" dirty="0"/>
          </a:p>
        </p:txBody>
      </p:sp>
      <p:pic>
        <p:nvPicPr>
          <p:cNvPr id="4" name="Picture 2" descr="https://acomdpsstorage.blob.core.windows.net/dpsmedia-prod/azure.microsoft.com/en-us/documentation/articles/documentdb-interactions-with-resources/20140904052621/interactions-with-resources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282" y="2946400"/>
            <a:ext cx="4917608" cy="391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8509000" y="5664200"/>
            <a:ext cx="1244600" cy="6477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 descr="http://freeiconbox.com/icon/256/7637.pn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1775" y="85241"/>
            <a:ext cx="1037881" cy="1037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5895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Structure: UDF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Can only be ran on a query</a:t>
            </a:r>
          </a:p>
          <a:p>
            <a:r>
              <a:rPr lang="en-US" dirty="0" smtClean="0"/>
              <a:t>Modifies the result of a given query</a:t>
            </a:r>
          </a:p>
          <a:p>
            <a:r>
              <a:rPr lang="en-US" dirty="0" err="1" smtClean="0"/>
              <a:t>mathSqrt</a:t>
            </a:r>
            <a:r>
              <a:rPr lang="en-US" dirty="0" smtClean="0"/>
              <a:t>()</a:t>
            </a:r>
          </a:p>
          <a:p>
            <a:endParaRPr lang="en-US" dirty="0"/>
          </a:p>
        </p:txBody>
      </p:sp>
      <p:pic>
        <p:nvPicPr>
          <p:cNvPr id="5" name="Picture 2" descr="https://acomdpsstorage.blob.core.windows.net/dpsmedia-prod/azure.microsoft.com/en-us/documentation/articles/documentdb-interactions-with-resources/20140904052621/interactions-with-resources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282" y="2946400"/>
            <a:ext cx="4917608" cy="391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8445500" y="6197600"/>
            <a:ext cx="1244600" cy="6477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2" descr="http://freeiconbox.com/icon/256/7637.pn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1775" y="85241"/>
            <a:ext cx="1037881" cy="1037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2897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414" y="1825625"/>
            <a:ext cx="10419385" cy="2179123"/>
          </a:xfrm>
          <a:prstGeom prst="rect">
            <a:avLst/>
          </a:prstGeom>
        </p:spPr>
      </p:pic>
      <p:pic>
        <p:nvPicPr>
          <p:cNvPr id="5" name="Picture 2" descr="http://freeiconbox.com/icon/256/7637.pn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1775" y="85241"/>
            <a:ext cx="1037881" cy="1037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8822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a document store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343275"/>
          </a:xfrm>
        </p:spPr>
        <p:txBody>
          <a:bodyPr>
            <a:normAutofit/>
          </a:bodyPr>
          <a:lstStyle/>
          <a:p>
            <a:r>
              <a:rPr lang="en-US" dirty="0" smtClean="0"/>
              <a:t>Everything is done asynchronously!</a:t>
            </a:r>
          </a:p>
          <a:p>
            <a:r>
              <a:rPr lang="en-US" dirty="0" smtClean="0"/>
              <a:t>The ID of a new database is the friendly name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838200" y="4351635"/>
            <a:ext cx="10312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database =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await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GetClient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().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CreateDatabaseAsync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Database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 Id = id });</a:t>
            </a:r>
            <a:endParaRPr lang="en-US" dirty="0"/>
          </a:p>
        </p:txBody>
      </p:sp>
      <p:pic>
        <p:nvPicPr>
          <p:cNvPr id="5" name="Picture 2" descr="http://freeiconbox.com/icon/256/7637.pn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1775" y="85241"/>
            <a:ext cx="1037881" cy="1037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1547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742477"/>
          </a:xfrm>
        </p:spPr>
        <p:txBody>
          <a:bodyPr/>
          <a:lstStyle/>
          <a:p>
            <a:r>
              <a:rPr lang="en-US" dirty="0" smtClean="0"/>
              <a:t>Since </a:t>
            </a:r>
            <a:r>
              <a:rPr lang="en-US" dirty="0" err="1" smtClean="0"/>
              <a:t>DocumentDB</a:t>
            </a:r>
            <a:r>
              <a:rPr lang="en-US" dirty="0" smtClean="0"/>
              <a:t> is dynamic you just throw data in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38200" y="3959556"/>
            <a:ext cx="103486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await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client.CreateDocumentAsync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documentCollection.SelfLink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listing);</a:t>
            </a:r>
            <a:endParaRPr lang="en-US" dirty="0"/>
          </a:p>
        </p:txBody>
      </p:sp>
      <p:pic>
        <p:nvPicPr>
          <p:cNvPr id="5" name="Picture 2" descr="http://freeiconbox.com/icon/256/7637.pn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1775" y="85241"/>
            <a:ext cx="1037881" cy="1037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7730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a book on Azure</a:t>
            </a:r>
            <a:endParaRPr lang="en-US" dirty="0"/>
          </a:p>
        </p:txBody>
      </p:sp>
      <p:sp>
        <p:nvSpPr>
          <p:cNvPr id="8" name="AutoShape 16" descr="Fodder cover pag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LeanPub</a:t>
            </a:r>
            <a:endParaRPr lang="en-US" dirty="0" smtClean="0"/>
          </a:p>
          <a:p>
            <a:r>
              <a:rPr lang="en-US" dirty="0" smtClean="0"/>
              <a:t>GitHub</a:t>
            </a:r>
          </a:p>
          <a:p>
            <a:r>
              <a:rPr lang="en-US" dirty="0" smtClean="0"/>
              <a:t>Written in the open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Want to help?</a:t>
            </a:r>
            <a:endParaRPr lang="en-US" dirty="0"/>
          </a:p>
        </p:txBody>
      </p:sp>
      <p:pic>
        <p:nvPicPr>
          <p:cNvPr id="1026" name="Picture 2" descr="https://trello-backgrounds.s3.amazonaws.com/4ffae06ae1e81cf7680005cf/2000x1560/a6c31094145538db4d5083e3badfa8ae/AzureBook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0296" y="821736"/>
            <a:ext cx="7221670" cy="5632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9996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Batch operations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Not necessarily a built in operation</a:t>
            </a:r>
          </a:p>
          <a:p>
            <a:r>
              <a:rPr lang="en-US" dirty="0" smtClean="0"/>
              <a:t>Can be done with a stored procedure that takes a collection of documents (JSON)</a:t>
            </a:r>
            <a:endParaRPr lang="en-US" dirty="0"/>
          </a:p>
        </p:txBody>
      </p:sp>
      <p:pic>
        <p:nvPicPr>
          <p:cNvPr id="4" name="Picture 2" descr="http://freeiconbox.com/icon/256/7637.pn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1775" y="85241"/>
            <a:ext cx="1037881" cy="1037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1939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Querying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4206874"/>
          </a:xfrm>
        </p:spPr>
        <p:txBody>
          <a:bodyPr>
            <a:normAutofit/>
          </a:bodyPr>
          <a:lstStyle/>
          <a:p>
            <a:r>
              <a:rPr lang="en-US" dirty="0" smtClean="0"/>
              <a:t>Everything is done asynchronously in the SDK</a:t>
            </a:r>
          </a:p>
          <a:p>
            <a:r>
              <a:rPr lang="en-US" dirty="0" smtClean="0"/>
              <a:t>The ID of a new database is the friendly name</a:t>
            </a:r>
          </a:p>
          <a:p>
            <a:r>
              <a:rPr lang="en-US" dirty="0" smtClean="0"/>
              <a:t>Everything references the “</a:t>
            </a:r>
            <a:r>
              <a:rPr lang="en-US" dirty="0" err="1" smtClean="0"/>
              <a:t>SelfLink</a:t>
            </a:r>
            <a:r>
              <a:rPr lang="en-US" dirty="0" smtClean="0"/>
              <a:t>”</a:t>
            </a:r>
          </a:p>
          <a:p>
            <a:pPr lvl="1"/>
            <a:r>
              <a:rPr lang="en-US" dirty="0" smtClean="0"/>
              <a:t>This is the internal ID of the resource you are working with</a:t>
            </a:r>
          </a:p>
          <a:p>
            <a:pPr lvl="1"/>
            <a:r>
              <a:rPr lang="en-US" dirty="0" smtClean="0"/>
              <a:t>Used to build up the API call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40635" y="6255440"/>
            <a:ext cx="7965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http://azure.microsoft.com/en-us/documentation/articles/documentdb-sql-query/</a:t>
            </a:r>
            <a:endParaRPr lang="en-US" dirty="0"/>
          </a:p>
        </p:txBody>
      </p:sp>
      <p:pic>
        <p:nvPicPr>
          <p:cNvPr id="5" name="Picture 2" descr="http://freeiconbox.com/icon/256/7637.pn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1775" y="85241"/>
            <a:ext cx="1037881" cy="1037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2708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Querying: Simple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SELECT * FROM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-635000" y="3233515"/>
            <a:ext cx="12826999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</a:t>
            </a:r>
            <a:r>
              <a:rPr lang="en-US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var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client =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GetClient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collection =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await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GetCollection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(client,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Keys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.ListingsDbName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endParaRPr lang="en-US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</a:t>
            </a:r>
            <a:r>
              <a:rPr lang="en-US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Keys</a:t>
            </a:r>
            <a:r>
              <a:rPr lang="en-US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.ListingDbCollectionName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sql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.Format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"SELECT * FROM </a:t>
            </a:r>
            <a:r>
              <a:rPr lang="en-US" dirty="0">
                <a:solidFill>
                  <a:srgbClr val="3CB371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{0}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Keys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.ListingDbCollectionName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jeepsQuery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client.CreateDocumentQuery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Listing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collection.SelfLink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</a:t>
            </a:r>
            <a:r>
              <a:rPr lang="en-US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sql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).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ToArray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jeeps =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jeepsQuery.ToArray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  <a:endParaRPr lang="en-US" dirty="0"/>
          </a:p>
        </p:txBody>
      </p:sp>
      <p:pic>
        <p:nvPicPr>
          <p:cNvPr id="6" name="Picture 2" descr="http://freeiconbox.com/icon/256/7637.pn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1775" y="85241"/>
            <a:ext cx="1037881" cy="1037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370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Querying: More complex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387475"/>
          </a:xfrm>
        </p:spPr>
        <p:txBody>
          <a:bodyPr/>
          <a:lstStyle/>
          <a:p>
            <a:r>
              <a:rPr lang="en-US" dirty="0" smtClean="0"/>
              <a:t>Joining requires the shape to be specified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0" y="3034943"/>
            <a:ext cx="121920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     </a:t>
            </a:r>
            <a:r>
              <a:rPr lang="en-US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var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client =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GetClient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collection =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await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GetCollection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(client,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Keys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.ListingsDbName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</a:t>
            </a:r>
            <a:r>
              <a:rPr lang="en-US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Keys</a:t>
            </a:r>
            <a:r>
              <a:rPr lang="en-US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.ListingDbCollectionName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sql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.Format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@"SELECT </a:t>
            </a:r>
            <a:r>
              <a:rPr lang="en-US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l.Color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l.Options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l.Package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l.Type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l.Image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endParaRPr lang="en-US" dirty="0" smtClean="0">
              <a:solidFill>
                <a:srgbClr val="A31515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</a:t>
            </a:r>
            <a:r>
              <a:rPr lang="en-US" dirty="0" err="1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l.Dealer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l.Id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FROM </a:t>
            </a:r>
            <a:r>
              <a:rPr lang="en-US" dirty="0">
                <a:solidFill>
                  <a:srgbClr val="3CB371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{0}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l 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    JOIN o IN </a:t>
            </a:r>
            <a:r>
              <a:rPr lang="en-US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l.Options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WHERE </a:t>
            </a:r>
            <a:r>
              <a:rPr lang="en-US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o.Name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'hard top'"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Keys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.ListingDbCollectionName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hardtopQuery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client.CreateDocumentQuery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Listing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collection.SelfLink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endParaRPr lang="en-US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</a:t>
            </a:r>
            <a:r>
              <a:rPr lang="en-US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sql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).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ToArray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  <a:endParaRPr lang="en-US" dirty="0"/>
          </a:p>
        </p:txBody>
      </p:sp>
      <p:pic>
        <p:nvPicPr>
          <p:cNvPr id="5" name="Picture 2" descr="http://freeiconbox.com/icon/256/7637.pn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1775" y="85241"/>
            <a:ext cx="1037881" cy="1037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6806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REST API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1184274"/>
          </a:xfrm>
        </p:spPr>
        <p:txBody>
          <a:bodyPr>
            <a:normAutofit/>
          </a:bodyPr>
          <a:lstStyle/>
          <a:p>
            <a:r>
              <a:rPr lang="en-US" dirty="0" smtClean="0"/>
              <a:t>Everything is done via a REST call!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4218" y="2547084"/>
            <a:ext cx="5496018" cy="389301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582" y="2547084"/>
            <a:ext cx="5496018" cy="389301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205780" y="6464300"/>
            <a:ext cx="2035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Create data request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082466" y="6464300"/>
            <a:ext cx="1999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Query data request</a:t>
            </a:r>
          </a:p>
        </p:txBody>
      </p:sp>
      <p:sp>
        <p:nvSpPr>
          <p:cNvPr id="9" name="Rectangle 8"/>
          <p:cNvSpPr/>
          <p:nvPr/>
        </p:nvSpPr>
        <p:spPr>
          <a:xfrm>
            <a:off x="7742583" y="4451913"/>
            <a:ext cx="2872409" cy="288236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2" descr="http://freeiconbox.com/icon/256/7637.png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1775" y="85241"/>
            <a:ext cx="1037881" cy="1037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6238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Interactive query demo online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Microsoft has provided an interactive demo for you to play with</a:t>
            </a:r>
          </a:p>
          <a:p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www.documentdb.com/sql/demo</a:t>
            </a:r>
            <a:r>
              <a:rPr lang="en-US" dirty="0" smtClean="0"/>
              <a:t> </a:t>
            </a:r>
          </a:p>
          <a:p>
            <a:endParaRPr lang="en-US" dirty="0"/>
          </a:p>
        </p:txBody>
      </p:sp>
      <p:pic>
        <p:nvPicPr>
          <p:cNvPr id="4" name="Picture 2" descr="http://freeiconbox.com/icon/256/7637.pn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1775" y="85241"/>
            <a:ext cx="1037881" cy="1037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0878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50" y="495300"/>
            <a:ext cx="10858500" cy="586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213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Questions on Document DB?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02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Azure Search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103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search?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You mean “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where [field] like ‘%query%’</a:t>
            </a:r>
            <a:r>
              <a:rPr lang="en-US" dirty="0" smtClean="0"/>
              <a:t>” isn’t a search engine?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803650" y="3372644"/>
            <a:ext cx="4584700" cy="12573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smtClean="0"/>
              <a:t>NOPE!!!!</a:t>
            </a:r>
            <a:endParaRPr lang="en-US" sz="4800" dirty="0"/>
          </a:p>
        </p:txBody>
      </p:sp>
      <p:pic>
        <p:nvPicPr>
          <p:cNvPr id="6" name="Picture 2" descr="http://upload.wikimedia.org/wikipedia/commons/thumb/5/55/Magnifying_glass_icon.svg/490px-Magnifying_glass_icon.svg.pn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0737" y="72080"/>
            <a:ext cx="1124051" cy="1124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2751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082" name="Picture 10" descr="http://www.lampsplus.com/images/lampsplus-300x30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5208" y="1971299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i2.cdn.turner.com/dr/pga/sites/default/files/articles/Callway_Golf_Logo-640x360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3840" y="2522046"/>
            <a:ext cx="2678539" cy="1506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s://gigaompaidcontent.files.wordpress.com/2012/02/fox-interactive-media-logo-o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1084" y="2961072"/>
            <a:ext cx="2423664" cy="158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abcnewsradioonline.com/storage/news-images/052312_AmericanIdolLogoFox.jpg?__SQUARESPACE_CACHEVERSION=1374742409969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0677" y="4784725"/>
            <a:ext cx="2477711" cy="1392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images.vcpost.com/data/images/full/10771/lightsail-education.jpg?w=590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017" y="3909606"/>
            <a:ext cx="2038687" cy="1521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boulderlogic.com/wp-content/themes/boulderlogic2/images/logo-rackspace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4293" y="4330808"/>
            <a:ext cx="1666875" cy="409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www.baileybanksandbiddle.com/og-content/themes/baileybanksandbiddle.com/images/logo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8530" y="4085018"/>
            <a:ext cx="314325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Globalscape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5846" y="5417243"/>
            <a:ext cx="3133725" cy="64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upload.wikimedia.org/wikipedia/commons/thumb/c/c8/2_Ranger_Battalion_Shoulder_Sleeve_Insignia.svg/700px-2_Ranger_Battalion_Shoulder_Sleeve_Insignia.svg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964" y="5058808"/>
            <a:ext cx="2058308" cy="1055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0" name="Picture 28" descr="http://www.clear-measure.com/wp-content/uploads/2014/04/ClearMeasure-white-background-full-logo.jp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594" y="547746"/>
            <a:ext cx="6992945" cy="1745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7724991" y="1210036"/>
            <a:ext cx="43146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 We are hiring!!!</a:t>
            </a:r>
            <a:endParaRPr lang="en-US" sz="4000" b="1" dirty="0">
              <a:solidFill>
                <a:srgbClr val="C00000"/>
              </a:solidFill>
            </a:endParaRPr>
          </a:p>
        </p:txBody>
      </p:sp>
      <p:pic>
        <p:nvPicPr>
          <p:cNvPr id="3080" name="Picture 8" descr="http://247wallst.files.wordpress.com/2012/10/dell_logo-svg.png?w=400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97" y="2672043"/>
            <a:ext cx="1474442" cy="1456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1563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search?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Indexes</a:t>
            </a:r>
          </a:p>
          <a:p>
            <a:r>
              <a:rPr lang="en-US" dirty="0" smtClean="0"/>
              <a:t>Documents</a:t>
            </a:r>
          </a:p>
          <a:p>
            <a:r>
              <a:rPr lang="en-US" dirty="0" smtClean="0"/>
              <a:t>Fields</a:t>
            </a:r>
          </a:p>
          <a:p>
            <a:pPr lvl="1"/>
            <a:r>
              <a:rPr lang="en-US" dirty="0" smtClean="0"/>
              <a:t>Types of </a:t>
            </a:r>
            <a:r>
              <a:rPr lang="en-US" dirty="0" err="1" smtClean="0"/>
              <a:t>searchability</a:t>
            </a:r>
            <a:endParaRPr lang="en-US" dirty="0" smtClean="0"/>
          </a:p>
          <a:p>
            <a:pPr lvl="1"/>
            <a:r>
              <a:rPr lang="en-US" dirty="0" smtClean="0"/>
              <a:t>Retrievable </a:t>
            </a:r>
          </a:p>
          <a:p>
            <a:pPr lvl="1"/>
            <a:r>
              <a:rPr lang="en-US" dirty="0" smtClean="0"/>
              <a:t>Non-retrievable </a:t>
            </a:r>
          </a:p>
          <a:p>
            <a:r>
              <a:rPr lang="en-US" dirty="0" smtClean="0"/>
              <a:t>Tokenization</a:t>
            </a:r>
          </a:p>
          <a:p>
            <a:r>
              <a:rPr lang="en-US" dirty="0" smtClean="0"/>
              <a:t>Facets</a:t>
            </a:r>
          </a:p>
          <a:p>
            <a:r>
              <a:rPr lang="en-US" dirty="0" smtClean="0"/>
              <a:t>Scoring</a:t>
            </a:r>
            <a:endParaRPr lang="en-US" dirty="0"/>
          </a:p>
        </p:txBody>
      </p:sp>
      <p:pic>
        <p:nvPicPr>
          <p:cNvPr id="4" name="Picture 2" descr="http://upload.wikimedia.org/wikipedia/commons/thumb/5/55/Magnifying_glass_icon.svg/490px-Magnifying_glass_icon.svg.pn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0737" y="72080"/>
            <a:ext cx="1124051" cy="1124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5067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Azure Search Preview?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Hosted </a:t>
            </a:r>
          </a:p>
          <a:p>
            <a:r>
              <a:rPr lang="en-US" dirty="0" smtClean="0"/>
              <a:t>High performance</a:t>
            </a:r>
          </a:p>
          <a:p>
            <a:r>
              <a:rPr lang="en-US" dirty="0" smtClean="0"/>
              <a:t>Horizontally scalable</a:t>
            </a:r>
          </a:p>
          <a:p>
            <a:r>
              <a:rPr lang="en-US" dirty="0" smtClean="0"/>
              <a:t>Elastic Search under the covers </a:t>
            </a:r>
            <a:endParaRPr lang="en-US" dirty="0"/>
          </a:p>
        </p:txBody>
      </p:sp>
      <p:pic>
        <p:nvPicPr>
          <p:cNvPr id="4" name="Picture 2" descr="http://upload.wikimedia.org/wikipedia/commons/thumb/5/55/Magnifying_glass_icon.svg/490px-Magnifying_glass_icon.svg.pn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0737" y="72080"/>
            <a:ext cx="1124051" cy="1124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4870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Concerns with the preview?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English only</a:t>
            </a:r>
          </a:p>
          <a:p>
            <a:r>
              <a:rPr lang="en-US" dirty="0" smtClean="0"/>
              <a:t>No additional tokenization strategies </a:t>
            </a:r>
          </a:p>
          <a:p>
            <a:pPr lvl="1"/>
            <a:r>
              <a:rPr lang="en-US" dirty="0" smtClean="0"/>
              <a:t>Standard:  treats white space and punctuation as delimiters </a:t>
            </a:r>
          </a:p>
          <a:p>
            <a:pPr lvl="1"/>
            <a:r>
              <a:rPr lang="en-US" dirty="0" smtClean="0"/>
              <a:t>Keyword: treats entire string as a token</a:t>
            </a:r>
          </a:p>
          <a:p>
            <a:r>
              <a:rPr lang="en-US" dirty="0" smtClean="0"/>
              <a:t>Fixed fields (can’t remove)</a:t>
            </a:r>
          </a:p>
          <a:p>
            <a:r>
              <a:rPr lang="en-US" dirty="0" smtClean="0"/>
              <a:t>No document level security</a:t>
            </a:r>
          </a:p>
        </p:txBody>
      </p:sp>
      <p:pic>
        <p:nvPicPr>
          <p:cNvPr id="4" name="Picture 2" descr="http://upload.wikimedia.org/wikipedia/commons/thumb/5/55/Magnifying_glass_icon.svg/490px-Magnifying_glass_icon.svg.pn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0737" y="72080"/>
            <a:ext cx="1124051" cy="1124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Multiply 4"/>
          <p:cNvSpPr/>
          <p:nvPr/>
        </p:nvSpPr>
        <p:spPr>
          <a:xfrm>
            <a:off x="319314" y="1027906"/>
            <a:ext cx="5776686" cy="3142569"/>
          </a:xfrm>
          <a:prstGeom prst="mathMultiply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677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api</a:t>
            </a:r>
            <a:r>
              <a:rPr lang="en-US" dirty="0" smtClean="0"/>
              <a:t>-version=2014-10-20-Preview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1" dirty="0" smtClean="0"/>
              <a:t>Lots of language support!</a:t>
            </a:r>
          </a:p>
          <a:p>
            <a:r>
              <a:rPr lang="en-US" dirty="0" smtClean="0"/>
              <a:t>Arabic</a:t>
            </a:r>
          </a:p>
          <a:p>
            <a:r>
              <a:rPr lang="en-US" dirty="0" smtClean="0"/>
              <a:t>Brazilian</a:t>
            </a:r>
          </a:p>
          <a:p>
            <a:r>
              <a:rPr lang="en-US" dirty="0" smtClean="0"/>
              <a:t>Chinese Simplified</a:t>
            </a:r>
          </a:p>
          <a:p>
            <a:r>
              <a:rPr lang="en-US" dirty="0" smtClean="0"/>
              <a:t>Chinese Traditional</a:t>
            </a:r>
          </a:p>
          <a:p>
            <a:r>
              <a:rPr lang="en-US" dirty="0" smtClean="0"/>
              <a:t>Czech</a:t>
            </a:r>
          </a:p>
          <a:p>
            <a:r>
              <a:rPr lang="en-US" dirty="0" smtClean="0"/>
              <a:t>Danish</a:t>
            </a:r>
          </a:p>
          <a:p>
            <a:r>
              <a:rPr lang="en-US" dirty="0" smtClean="0"/>
              <a:t>Dutch</a:t>
            </a:r>
          </a:p>
          <a:p>
            <a:r>
              <a:rPr lang="en-US" dirty="0" smtClean="0"/>
              <a:t>German</a:t>
            </a:r>
          </a:p>
          <a:p>
            <a:r>
              <a:rPr lang="en-US" dirty="0" smtClean="0"/>
              <a:t>Greek</a:t>
            </a:r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English</a:t>
            </a:r>
          </a:p>
          <a:p>
            <a:r>
              <a:rPr lang="en-US" dirty="0" smtClean="0"/>
              <a:t>Finnish</a:t>
            </a:r>
          </a:p>
          <a:p>
            <a:r>
              <a:rPr lang="en-US" dirty="0" smtClean="0"/>
              <a:t>French</a:t>
            </a:r>
          </a:p>
          <a:p>
            <a:r>
              <a:rPr lang="en-US" dirty="0" smtClean="0"/>
              <a:t>Hindi</a:t>
            </a:r>
          </a:p>
          <a:p>
            <a:r>
              <a:rPr lang="en-US" dirty="0" smtClean="0"/>
              <a:t>Hungarian</a:t>
            </a:r>
          </a:p>
          <a:p>
            <a:r>
              <a:rPr lang="en-US" dirty="0" smtClean="0"/>
              <a:t>Indonesian</a:t>
            </a:r>
          </a:p>
          <a:p>
            <a:r>
              <a:rPr lang="en-US" dirty="0" smtClean="0"/>
              <a:t>Italian</a:t>
            </a:r>
          </a:p>
          <a:p>
            <a:r>
              <a:rPr lang="en-US" dirty="0" smtClean="0"/>
              <a:t>Japanese</a:t>
            </a:r>
          </a:p>
          <a:p>
            <a:r>
              <a:rPr lang="en-US" dirty="0" smtClean="0"/>
              <a:t>MANY MORE!!!</a:t>
            </a:r>
          </a:p>
          <a:p>
            <a:r>
              <a:rPr lang="en-US" dirty="0"/>
              <a:t>http://goo.gl/qF7OJ0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525359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Setting up Azure Search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225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Setting up Azure Search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Name</a:t>
            </a:r>
          </a:p>
          <a:p>
            <a:pPr lvl="1"/>
            <a:r>
              <a:rPr lang="en-US" dirty="0" smtClean="0"/>
              <a:t>“yourname”.search.windows.net</a:t>
            </a:r>
          </a:p>
          <a:p>
            <a:pPr lvl="1"/>
            <a:r>
              <a:rPr lang="en-US" dirty="0" smtClean="0"/>
              <a:t>Pay attention to the naming rules</a:t>
            </a:r>
          </a:p>
          <a:p>
            <a:r>
              <a:rPr lang="en-US" dirty="0" smtClean="0"/>
              <a:t>Pricing tier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6796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Setting up Azure Search</a:t>
            </a:r>
            <a:endParaRPr lang="en-US" dirty="0"/>
          </a:p>
        </p:txBody>
      </p:sp>
      <p:pic>
        <p:nvPicPr>
          <p:cNvPr id="12" name="Picture 2" descr="http://upload.wikimedia.org/wikipedia/commons/thumb/5/55/Magnifying_glass_icon.svg/490px-Magnifying_glass_icon.svg.pn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0737" y="72080"/>
            <a:ext cx="1124051" cy="1124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900" y="1393873"/>
            <a:ext cx="2407636" cy="465132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8537" y="1393371"/>
            <a:ext cx="1737650" cy="5378967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1387732"/>
            <a:ext cx="4287611" cy="501238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31870" y="1387732"/>
            <a:ext cx="2453595" cy="5120203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7"/>
          <a:srcRect b="15214"/>
          <a:stretch/>
        </p:blipFill>
        <p:spPr>
          <a:xfrm>
            <a:off x="8391525" y="1387732"/>
            <a:ext cx="2962275" cy="4619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387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5832"/>
            <a:ext cx="12132480" cy="3668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869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Azure Search Options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“Standard” can be scaled based on workload</a:t>
            </a:r>
          </a:p>
          <a:p>
            <a:r>
              <a:rPr lang="en-US" dirty="0" smtClean="0"/>
              <a:t>“Free” is free and solely for testing (no </a:t>
            </a:r>
            <a:r>
              <a:rPr lang="en-US" dirty="0" err="1" smtClean="0"/>
              <a:t>perf</a:t>
            </a:r>
            <a:r>
              <a:rPr lang="en-US" dirty="0" smtClean="0"/>
              <a:t> guarantees)</a:t>
            </a:r>
          </a:p>
          <a:p>
            <a:r>
              <a:rPr lang="en-US" dirty="0" smtClean="0"/>
              <a:t>REST API access only – no SDK from Microsoft yet</a:t>
            </a:r>
          </a:p>
          <a:p>
            <a:pPr lvl="1"/>
            <a:r>
              <a:rPr lang="en-US" dirty="0" err="1" smtClean="0"/>
              <a:t>RedDog.Search</a:t>
            </a:r>
            <a:r>
              <a:rPr lang="en-US" dirty="0" smtClean="0"/>
              <a:t> is available on </a:t>
            </a:r>
            <a:r>
              <a:rPr lang="en-US" dirty="0" err="1" smtClean="0"/>
              <a:t>Nuget</a:t>
            </a:r>
            <a:endParaRPr lang="en-US" dirty="0" smtClean="0"/>
          </a:p>
          <a:p>
            <a:r>
              <a:rPr lang="en-US" dirty="0" smtClean="0"/>
              <a:t>Security is limited to API key</a:t>
            </a:r>
          </a:p>
          <a:p>
            <a:endParaRPr lang="en-US" dirty="0"/>
          </a:p>
        </p:txBody>
      </p:sp>
      <p:pic>
        <p:nvPicPr>
          <p:cNvPr id="4" name="Picture 2" descr="http://upload.wikimedia.org/wikipedia/commons/thumb/5/55/Magnifying_glass_icon.svg/490px-Magnifying_glass_icon.svg.pn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0737" y="72080"/>
            <a:ext cx="1124051" cy="1124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2593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Quick specs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2620428"/>
              </p:ext>
            </p:extLst>
          </p:nvPr>
        </p:nvGraphicFramePr>
        <p:xfrm>
          <a:off x="1692413" y="2339023"/>
          <a:ext cx="8733183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11061"/>
                <a:gridCol w="2911061"/>
                <a:gridCol w="291106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What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Free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Standard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Size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50mb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25gb per unit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Queries per second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N/A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15 per unit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Number</a:t>
                      </a:r>
                      <a:r>
                        <a:rPr lang="en-US" baseline="0" dirty="0" smtClean="0"/>
                        <a:t> of documents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10,000</a:t>
                      </a:r>
                      <a:r>
                        <a:rPr lang="en-US" baseline="0" dirty="0" smtClean="0"/>
                        <a:t> across 3 indexes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15M per unit, 50 index limit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Scale out limits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N/A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Up to 36 units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Price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Free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$.168/</a:t>
                      </a:r>
                      <a:r>
                        <a:rPr lang="en-US" baseline="0" dirty="0" smtClean="0"/>
                        <a:t>hour, $125/month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5" name="Picture 2" descr="http://upload.wikimedia.org/wikipedia/commons/thumb/5/55/Magnifying_glass_icon.svg/490px-Magnifying_glass_icon.svg.pn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0737" y="72080"/>
            <a:ext cx="1124051" cy="1124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8603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Join us at </a:t>
            </a:r>
            <a:r>
              <a:rPr lang="en-US" dirty="0" err="1" smtClean="0"/>
              <a:t>AzureAustin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4688114" y="4021138"/>
            <a:ext cx="7500076" cy="1655762"/>
          </a:xfrm>
        </p:spPr>
        <p:txBody>
          <a:bodyPr/>
          <a:lstStyle/>
          <a:p>
            <a:r>
              <a:rPr lang="en-US" b="1" dirty="0" smtClean="0">
                <a:solidFill>
                  <a:srgbClr val="C00000"/>
                </a:solidFill>
              </a:rPr>
              <a:t>http://www.meetup.com/AzureAustin </a:t>
            </a:r>
            <a:endParaRPr lang="en-US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8286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Understanding “units”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More </a:t>
            </a:r>
            <a:r>
              <a:rPr lang="en-US" b="1" dirty="0" smtClean="0"/>
              <a:t>replicas</a:t>
            </a:r>
            <a:r>
              <a:rPr lang="en-US" dirty="0" smtClean="0"/>
              <a:t> equals more performance</a:t>
            </a:r>
          </a:p>
          <a:p>
            <a:pPr marL="0" indent="0">
              <a:buNone/>
            </a:pPr>
            <a:r>
              <a:rPr lang="en-US" dirty="0" smtClean="0"/>
              <a:t>More </a:t>
            </a:r>
            <a:r>
              <a:rPr lang="en-US" b="1" dirty="0" smtClean="0"/>
              <a:t>partitions</a:t>
            </a:r>
            <a:r>
              <a:rPr lang="en-US" dirty="0" smtClean="0"/>
              <a:t> equals more documents and more space</a:t>
            </a:r>
          </a:p>
          <a:p>
            <a:r>
              <a:rPr lang="en-US" dirty="0" smtClean="0"/>
              <a:t>1 </a:t>
            </a:r>
            <a:r>
              <a:rPr lang="en-US" dirty="0"/>
              <a:t>replica + 1 partition = 1 search unit</a:t>
            </a:r>
          </a:p>
          <a:p>
            <a:r>
              <a:rPr lang="en-US" dirty="0"/>
              <a:t>6 replicas + 1 partition = (1 replica &amp; 1 partition) + 5 replicas = 6 search units</a:t>
            </a:r>
          </a:p>
          <a:p>
            <a:r>
              <a:rPr lang="en-US" dirty="0"/>
              <a:t>2 replicas + 2 partitions = (1 replica &amp; 1 partition) + (1 replica &amp; 1 partition) = 2 search units</a:t>
            </a:r>
          </a:p>
          <a:p>
            <a:endParaRPr lang="en-US" dirty="0"/>
          </a:p>
        </p:txBody>
      </p:sp>
      <p:pic>
        <p:nvPicPr>
          <p:cNvPr id="4" name="Picture 2" descr="http://upload.wikimedia.org/wikipedia/commons/thumb/5/55/Magnifying_glass_icon.svg/490px-Magnifying_glass_icon.svg.pn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0737" y="72080"/>
            <a:ext cx="1124051" cy="1124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3784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 SDK yet!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RedDog.Search</a:t>
            </a:r>
            <a:endParaRPr lang="en-US" dirty="0" smtClean="0"/>
          </a:p>
          <a:p>
            <a:pPr lvl="1"/>
            <a:r>
              <a:rPr lang="en-US" dirty="0" smtClean="0"/>
              <a:t>Provided via </a:t>
            </a:r>
            <a:r>
              <a:rPr lang="en-US" dirty="0" err="1" smtClean="0"/>
              <a:t>Nuget</a:t>
            </a:r>
            <a:r>
              <a:rPr lang="en-US" dirty="0" smtClean="0"/>
              <a:t> and on GitHub</a:t>
            </a:r>
          </a:p>
          <a:p>
            <a:pPr lvl="1"/>
            <a:r>
              <a:rPr lang="en-US" dirty="0" smtClean="0"/>
              <a:t>Also all asynchronous 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err="1" smtClean="0"/>
              <a:t>AdventureWorksCatalog</a:t>
            </a:r>
            <a:r>
              <a:rPr lang="en-US" dirty="0" smtClean="0"/>
              <a:t> – sample code</a:t>
            </a:r>
          </a:p>
          <a:p>
            <a:pPr lvl="1"/>
            <a:r>
              <a:rPr lang="en-US" dirty="0" smtClean="0"/>
              <a:t>Great example of composing </a:t>
            </a:r>
            <a:r>
              <a:rPr lang="en-US" dirty="0"/>
              <a:t>REST </a:t>
            </a:r>
            <a:r>
              <a:rPr lang="en-US" dirty="0" smtClean="0"/>
              <a:t>requests</a:t>
            </a:r>
          </a:p>
          <a:p>
            <a:pPr lvl="1"/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://azure.microsoft.com/en-us/documentation/articles/search-create-first-solution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4" name="Picture 2" descr="http://upload.wikimedia.org/wikipedia/commons/thumb/5/55/Magnifying_glass_icon.svg/490px-Magnifying_glass_icon.svg.pn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0737" y="72080"/>
            <a:ext cx="1124051" cy="1124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691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Azure Search is structured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search index has a predefined structure</a:t>
            </a:r>
          </a:p>
          <a:p>
            <a:r>
              <a:rPr lang="en-US" dirty="0" smtClean="0"/>
              <a:t>It is not dynamic</a:t>
            </a:r>
          </a:p>
          <a:p>
            <a:r>
              <a:rPr lang="en-US" dirty="0" smtClean="0"/>
              <a:t>Each field in the index has characteristics defined when created</a:t>
            </a:r>
          </a:p>
          <a:p>
            <a:pPr lvl="1"/>
            <a:r>
              <a:rPr lang="en-US" dirty="0" smtClean="0"/>
              <a:t>Filterable?</a:t>
            </a:r>
          </a:p>
          <a:p>
            <a:pPr lvl="1"/>
            <a:r>
              <a:rPr lang="en-US" dirty="0" smtClean="0"/>
              <a:t>Searchable?</a:t>
            </a:r>
          </a:p>
          <a:p>
            <a:pPr lvl="1"/>
            <a:r>
              <a:rPr lang="en-US" dirty="0" smtClean="0"/>
              <a:t>Faceted?</a:t>
            </a:r>
          </a:p>
          <a:p>
            <a:pPr lvl="1"/>
            <a:r>
              <a:rPr lang="en-US" dirty="0" smtClean="0"/>
              <a:t>Retrievable?</a:t>
            </a:r>
          </a:p>
          <a:p>
            <a:pPr lvl="1"/>
            <a:r>
              <a:rPr lang="en-US" dirty="0" smtClean="0"/>
              <a:t>Sortable?</a:t>
            </a:r>
            <a:endParaRPr lang="en-US" dirty="0"/>
          </a:p>
        </p:txBody>
      </p:sp>
      <p:pic>
        <p:nvPicPr>
          <p:cNvPr id="4" name="Picture 2" descr="http://upload.wikimedia.org/wikipedia/commons/thumb/5/55/Magnifying_glass_icon.svg/490px-Magnifying_glass_icon.svg.pn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0737" y="72080"/>
            <a:ext cx="1124051" cy="1124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9946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Field Characteristics: Key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Required!</a:t>
            </a:r>
          </a:p>
          <a:p>
            <a:r>
              <a:rPr lang="en-US" dirty="0" smtClean="0"/>
              <a:t>Can only be on one field for the document</a:t>
            </a:r>
          </a:p>
          <a:p>
            <a:r>
              <a:rPr lang="en-US" dirty="0" smtClean="0"/>
              <a:t>Can be used to look up a document directly</a:t>
            </a:r>
          </a:p>
          <a:p>
            <a:pPr lvl="1"/>
            <a:r>
              <a:rPr lang="en-US" dirty="0" smtClean="0"/>
              <a:t>Update</a:t>
            </a:r>
          </a:p>
          <a:p>
            <a:pPr lvl="1"/>
            <a:r>
              <a:rPr lang="en-US" dirty="0" smtClean="0"/>
              <a:t>Delete</a:t>
            </a:r>
            <a:endParaRPr lang="en-US" dirty="0"/>
          </a:p>
        </p:txBody>
      </p:sp>
      <p:pic>
        <p:nvPicPr>
          <p:cNvPr id="4" name="Picture 2" descr="http://upload.wikimedia.org/wikipedia/commons/thumb/5/55/Magnifying_glass_icon.svg/490px-Magnifying_glass_icon.svg.pn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0737" y="72080"/>
            <a:ext cx="1124051" cy="1124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6633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Field Characteristics: Searchable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Makes the field full-text-search-able</a:t>
            </a:r>
          </a:p>
          <a:p>
            <a:r>
              <a:rPr lang="en-US" dirty="0" smtClean="0"/>
              <a:t>Breaks the words of the field for indexing purposes</a:t>
            </a:r>
          </a:p>
          <a:p>
            <a:pPr lvl="1"/>
            <a:r>
              <a:rPr lang="en-US" dirty="0" smtClean="0"/>
              <a:t>“Big Red Jeep” will become separate components</a:t>
            </a:r>
          </a:p>
          <a:p>
            <a:r>
              <a:rPr lang="en-US" dirty="0" smtClean="0"/>
              <a:t>A search for “big”, “red”, “jeep”, or “big jeep” will hit this record</a:t>
            </a:r>
          </a:p>
          <a:p>
            <a:r>
              <a:rPr lang="en-US" dirty="0" smtClean="0"/>
              <a:t>Other field types are not searchable!</a:t>
            </a:r>
          </a:p>
          <a:p>
            <a:r>
              <a:rPr lang="en-US" dirty="0" smtClean="0"/>
              <a:t>Searchable fields cause bloat!</a:t>
            </a:r>
          </a:p>
          <a:p>
            <a:pPr lvl="1"/>
            <a:r>
              <a:rPr lang="en-US" dirty="0" smtClean="0"/>
              <a:t>Only make it searchable if it needs to be</a:t>
            </a:r>
            <a:endParaRPr lang="en-US" dirty="0"/>
          </a:p>
        </p:txBody>
      </p:sp>
      <p:pic>
        <p:nvPicPr>
          <p:cNvPr id="4" name="Picture 2" descr="http://upload.wikimedia.org/wikipedia/commons/thumb/5/55/Magnifying_glass_icon.svg/490px-Magnifying_glass_icon.svg.pn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0737" y="72080"/>
            <a:ext cx="1124051" cy="1124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6878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Field Characteristics: </a:t>
            </a:r>
            <a:r>
              <a:rPr lang="en-US" dirty="0" smtClean="0"/>
              <a:t>Filterable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Doesn’t under go word breaking</a:t>
            </a:r>
          </a:p>
          <a:p>
            <a:r>
              <a:rPr lang="en-US" dirty="0" smtClean="0"/>
              <a:t>Exact matches only</a:t>
            </a:r>
          </a:p>
          <a:p>
            <a:r>
              <a:rPr lang="en-US" dirty="0" smtClean="0"/>
              <a:t>Only searches for “big red jeep” </a:t>
            </a:r>
          </a:p>
          <a:p>
            <a:pPr lvl="1"/>
            <a:r>
              <a:rPr lang="en-US" dirty="0" smtClean="0"/>
              <a:t>will hit a “big red jeep” record</a:t>
            </a:r>
          </a:p>
          <a:p>
            <a:pPr lvl="1"/>
            <a:r>
              <a:rPr lang="en-US" dirty="0" smtClean="0"/>
              <a:t>won’t hit “big jeep” record</a:t>
            </a:r>
          </a:p>
          <a:p>
            <a:r>
              <a:rPr lang="en-US" dirty="0" smtClean="0"/>
              <a:t>All fields are filterable by default</a:t>
            </a:r>
            <a:endParaRPr lang="en-US" dirty="0"/>
          </a:p>
        </p:txBody>
      </p:sp>
      <p:pic>
        <p:nvPicPr>
          <p:cNvPr id="4" name="Picture 2" descr="http://upload.wikimedia.org/wikipedia/commons/thumb/5/55/Magnifying_glass_icon.svg/490px-Magnifying_glass_icon.svg.pn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0737" y="72080"/>
            <a:ext cx="1124051" cy="1124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6664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Field Characteristics: </a:t>
            </a:r>
            <a:r>
              <a:rPr lang="en-US" dirty="0" smtClean="0"/>
              <a:t>Sortable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By default, results are sorted by score</a:t>
            </a:r>
          </a:p>
          <a:p>
            <a:r>
              <a:rPr lang="en-US" dirty="0" smtClean="0"/>
              <a:t>Strings are not sortable!</a:t>
            </a:r>
          </a:p>
          <a:p>
            <a:r>
              <a:rPr lang="en-US" dirty="0" smtClean="0"/>
              <a:t>All other types are sortable by default</a:t>
            </a:r>
            <a:endParaRPr lang="en-US" dirty="0"/>
          </a:p>
        </p:txBody>
      </p:sp>
      <p:pic>
        <p:nvPicPr>
          <p:cNvPr id="4" name="Picture 2" descr="http://upload.wikimedia.org/wikipedia/commons/thumb/5/55/Magnifying_glass_icon.svg/490px-Magnifying_glass_icon.svg.pn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0737" y="72080"/>
            <a:ext cx="1124051" cy="1124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2346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Field Characteristics: </a:t>
            </a:r>
            <a:r>
              <a:rPr lang="en-US" dirty="0" err="1" smtClean="0"/>
              <a:t>Facetable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Geography points are not </a:t>
            </a:r>
            <a:r>
              <a:rPr lang="en-US" dirty="0" err="1" smtClean="0"/>
              <a:t>facetable</a:t>
            </a:r>
            <a:endParaRPr lang="en-US" dirty="0" smtClean="0"/>
          </a:p>
          <a:p>
            <a:r>
              <a:rPr lang="en-US" dirty="0" smtClean="0"/>
              <a:t>All other fields are </a:t>
            </a:r>
            <a:r>
              <a:rPr lang="en-US" dirty="0" err="1" smtClean="0"/>
              <a:t>facetable</a:t>
            </a:r>
            <a:r>
              <a:rPr lang="en-US" dirty="0" smtClean="0"/>
              <a:t> by default</a:t>
            </a:r>
          </a:p>
          <a:p>
            <a:r>
              <a:rPr lang="en-US" dirty="0" smtClean="0"/>
              <a:t>Used to rank records by other notions</a:t>
            </a:r>
          </a:p>
          <a:p>
            <a:pPr lvl="1"/>
            <a:r>
              <a:rPr lang="en-US" dirty="0" smtClean="0"/>
              <a:t>Jeeps that sold by this {dealer}</a:t>
            </a:r>
          </a:p>
          <a:p>
            <a:pPr lvl="1"/>
            <a:r>
              <a:rPr lang="en-US" dirty="0" smtClean="0"/>
              <a:t>Jeeps that are this {color}</a:t>
            </a:r>
            <a:endParaRPr lang="en-US" dirty="0"/>
          </a:p>
        </p:txBody>
      </p:sp>
      <p:pic>
        <p:nvPicPr>
          <p:cNvPr id="4" name="Picture 2" descr="http://upload.wikimedia.org/wikipedia/commons/thumb/5/55/Magnifying_glass_icon.svg/490px-Magnifying_glass_icon.svg.pn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0737" y="72080"/>
            <a:ext cx="1124051" cy="1124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1400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Field Characteristics: Suggestions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Used for auto-complete</a:t>
            </a:r>
          </a:p>
          <a:p>
            <a:r>
              <a:rPr lang="en-US" dirty="0" smtClean="0"/>
              <a:t>Only for string or collection of string</a:t>
            </a:r>
          </a:p>
          <a:p>
            <a:r>
              <a:rPr lang="en-US" dirty="0" smtClean="0"/>
              <a:t>False by default</a:t>
            </a:r>
          </a:p>
          <a:p>
            <a:r>
              <a:rPr lang="en-US" dirty="0" smtClean="0"/>
              <a:t>Causes bloat in the index!</a:t>
            </a:r>
            <a:endParaRPr lang="en-US" dirty="0"/>
          </a:p>
        </p:txBody>
      </p:sp>
      <p:pic>
        <p:nvPicPr>
          <p:cNvPr id="4" name="Picture 2" descr="http://upload.wikimedia.org/wikipedia/commons/thumb/5/55/Magnifying_glass_icon.svg/490px-Magnifying_glass_icon.svg.pn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0737" y="72080"/>
            <a:ext cx="1124051" cy="1124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2321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Field Characteristics: Retrievable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Allows the field to be returned in the search results</a:t>
            </a:r>
          </a:p>
          <a:p>
            <a:r>
              <a:rPr lang="en-US" dirty="0" smtClean="0"/>
              <a:t>Key fields must be retrievable</a:t>
            </a:r>
            <a:endParaRPr lang="en-US" dirty="0"/>
          </a:p>
        </p:txBody>
      </p:sp>
      <p:pic>
        <p:nvPicPr>
          <p:cNvPr id="4" name="Picture 2" descr="http://upload.wikimedia.org/wikipedia/commons/thumb/5/55/Magnifying_glass_icon.svg/490px-Magnifying_glass_icon.svg.pn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0737" y="72080"/>
            <a:ext cx="1124051" cy="1124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5502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Topics Today</a:t>
            </a:r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 smtClean="0"/>
              <a:t>DocumentDB</a:t>
            </a: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/>
              <a:t>Azure Search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/>
              <a:t>Where might you use each?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8459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Field Characteristics: can be false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If turning a feature on expands the index…</a:t>
            </a:r>
          </a:p>
          <a:p>
            <a:pPr lvl="1"/>
            <a:r>
              <a:rPr lang="en-US" dirty="0"/>
              <a:t>o</a:t>
            </a:r>
            <a:r>
              <a:rPr lang="en-US" dirty="0" smtClean="0"/>
              <a:t>nly turn it one when you intend to use it!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r>
              <a:rPr lang="fr-FR" dirty="0"/>
              <a:t>"</a:t>
            </a:r>
            <a:r>
              <a:rPr lang="fr-FR" dirty="0" err="1"/>
              <a:t>filterable</a:t>
            </a:r>
            <a:r>
              <a:rPr lang="fr-FR" dirty="0"/>
              <a:t>": false, "sortable": false, "</a:t>
            </a:r>
            <a:r>
              <a:rPr lang="fr-FR" dirty="0" err="1"/>
              <a:t>facetable</a:t>
            </a:r>
            <a:r>
              <a:rPr lang="fr-FR" dirty="0"/>
              <a:t>": false, "suggestions": </a:t>
            </a:r>
            <a:r>
              <a:rPr lang="fr-FR" dirty="0" smtClean="0"/>
              <a:t>false</a:t>
            </a:r>
            <a:endParaRPr lang="en-US" dirty="0" smtClean="0"/>
          </a:p>
        </p:txBody>
      </p:sp>
      <p:pic>
        <p:nvPicPr>
          <p:cNvPr id="4" name="Picture 2" descr="http://upload.wikimedia.org/wikipedia/commons/thumb/5/55/Magnifying_glass_icon.svg/490px-Magnifying_glass_icon.svg.pn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0737" y="72080"/>
            <a:ext cx="1124051" cy="1124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3385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an index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8100" y="1600200"/>
            <a:ext cx="12280900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	</a:t>
            </a:r>
            <a:r>
              <a:rPr lang="en-US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var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newIndex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Index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Keys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.ListingsServiceIndexName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   .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WithStringField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"Id"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opt =&gt;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opt.IsKey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().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IsRetrievable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())</a:t>
            </a:r>
          </a:p>
          <a:p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   .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WithStringField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"Color"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opt =&gt;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opt.IsSearchable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</a:p>
          <a:p>
            <a:pPr lvl="7"/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IsSortable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</a:p>
          <a:p>
            <a:pPr lvl="7"/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IsFilterable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</a:p>
          <a:p>
            <a:pPr lvl="7"/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IsRetrievable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</a:p>
          <a:p>
            <a:pPr lvl="7"/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IsFacetable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())</a:t>
            </a:r>
          </a:p>
          <a:p>
            <a:pPr lvl="7"/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   .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WithStringField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"Package"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opt =&gt;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opt.IsSearchable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</a:p>
          <a:p>
            <a:pPr lvl="7"/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IsFilterable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</a:p>
          <a:p>
            <a:pPr lvl="7"/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IsRetrievable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</a:p>
          <a:p>
            <a:pPr lvl="7"/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IsFacetable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())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   </a:t>
            </a:r>
            <a:endParaRPr lang="en-US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     ...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index =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await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managementClient.CreateIndexAsync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newIndex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endParaRPr lang="en-US" dirty="0"/>
          </a:p>
        </p:txBody>
      </p:sp>
      <p:pic>
        <p:nvPicPr>
          <p:cNvPr id="5" name="Picture 2" descr="http://upload.wikimedia.org/wikipedia/commons/thumb/5/55/Magnifying_glass_icon.svg/490px-Magnifying_glass_icon.svg.pn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0737" y="72080"/>
            <a:ext cx="1124051" cy="1124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2732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Index naming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Important!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marL="0" indent="0">
              <a:buNone/>
            </a:pPr>
            <a:r>
              <a:rPr lang="en-US" sz="2400" dirty="0" smtClean="0"/>
              <a:t>…index names must be all lower case, digits, or dashes – 128 character max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2043" y="2627243"/>
            <a:ext cx="6705600" cy="2438400"/>
          </a:xfrm>
          <a:prstGeom prst="rect">
            <a:avLst/>
          </a:prstGeom>
        </p:spPr>
      </p:pic>
      <p:pic>
        <p:nvPicPr>
          <p:cNvPr id="5" name="Picture 2" descr="http://upload.wikimedia.org/wikipedia/commons/thumb/5/55/Magnifying_glass_icon.svg/490px-Magnifying_glass_icon.svg.pn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0737" y="72080"/>
            <a:ext cx="1124051" cy="1124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5252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Scoring Profiles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Gives you greater control over the results</a:t>
            </a:r>
          </a:p>
          <a:p>
            <a:r>
              <a:rPr lang="en-US" dirty="0" smtClean="0"/>
              <a:t>Control over boosting documents based on freshness</a:t>
            </a:r>
          </a:p>
          <a:p>
            <a:r>
              <a:rPr lang="en-US" dirty="0" smtClean="0"/>
              <a:t>Distance allows you to boost documents that are “closer” </a:t>
            </a:r>
          </a:p>
          <a:p>
            <a:pPr lvl="1"/>
            <a:r>
              <a:rPr lang="en-US" dirty="0" smtClean="0"/>
              <a:t>Based on geographic location</a:t>
            </a:r>
          </a:p>
          <a:p>
            <a:r>
              <a:rPr lang="en-US" dirty="0" smtClean="0"/>
              <a:t>Magnitude scoring alters ranking based on a range of values</a:t>
            </a:r>
          </a:p>
          <a:p>
            <a:pPr lvl="1"/>
            <a:r>
              <a:rPr lang="en-US" dirty="0" smtClean="0"/>
              <a:t>Highest rated</a:t>
            </a:r>
          </a:p>
          <a:p>
            <a:pPr lvl="1"/>
            <a:r>
              <a:rPr lang="en-US" dirty="0" smtClean="0"/>
              <a:t>Produces the highest margin</a:t>
            </a:r>
            <a:endParaRPr lang="en-US" dirty="0"/>
          </a:p>
        </p:txBody>
      </p:sp>
      <p:pic>
        <p:nvPicPr>
          <p:cNvPr id="4" name="Picture 2" descr="http://upload.wikimedia.org/wikipedia/commons/thumb/5/55/Magnifying_glass_icon.svg/490px-Magnifying_glass_icon.svg.pn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0737" y="72080"/>
            <a:ext cx="1124051" cy="1124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4178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Interpolations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Slope at which boosting increases from range start to end</a:t>
            </a:r>
          </a:p>
          <a:p>
            <a:pPr lvl="1"/>
            <a:r>
              <a:rPr lang="en-US" dirty="0" smtClean="0"/>
              <a:t>Linear – constant decreasing amount</a:t>
            </a:r>
          </a:p>
          <a:p>
            <a:pPr lvl="2"/>
            <a:r>
              <a:rPr lang="en-US" dirty="0" smtClean="0"/>
              <a:t>Default</a:t>
            </a:r>
          </a:p>
          <a:p>
            <a:pPr lvl="1"/>
            <a:r>
              <a:rPr lang="en-US" dirty="0" smtClean="0"/>
              <a:t>Constant – constant boost is applied</a:t>
            </a:r>
          </a:p>
          <a:p>
            <a:pPr lvl="1"/>
            <a:r>
              <a:rPr lang="en-US" dirty="0" smtClean="0"/>
              <a:t>Quadratic – slow to fast boost drop off</a:t>
            </a:r>
          </a:p>
          <a:p>
            <a:pPr lvl="1"/>
            <a:r>
              <a:rPr lang="en-US" dirty="0" smtClean="0"/>
              <a:t>Logarithmic – fast to slow boost drop off</a:t>
            </a:r>
            <a:endParaRPr lang="en-US" dirty="0"/>
          </a:p>
        </p:txBody>
      </p:sp>
      <p:pic>
        <p:nvPicPr>
          <p:cNvPr id="4" name="Picture 2" descr="http://upload.wikimedia.org/wikipedia/commons/thumb/5/55/Magnifying_glass_icon.svg/490px-Magnifying_glass_icon.svg.pn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0737" y="72080"/>
            <a:ext cx="1124051" cy="1124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4646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Interpolations</a:t>
            </a:r>
            <a:endParaRPr lang="en-US" dirty="0"/>
          </a:p>
        </p:txBody>
      </p:sp>
      <p:pic>
        <p:nvPicPr>
          <p:cNvPr id="1026" name="Picture 2" descr="Constant, linear, quadratic, log10 lines on graph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71628" y="2786687"/>
            <a:ext cx="4248743" cy="2429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http://upload.wikimedia.org/wikipedia/commons/thumb/5/55/Magnifying_glass_icon.svg/490px-Magnifying_glass_icon.svg.pn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0737" y="72080"/>
            <a:ext cx="1124051" cy="1124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7379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a scoring profile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839754"/>
          </a:xfrm>
        </p:spPr>
        <p:txBody>
          <a:bodyPr/>
          <a:lstStyle/>
          <a:p>
            <a:r>
              <a:rPr lang="en-US" dirty="0" smtClean="0"/>
              <a:t>Can be added to the index at any time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38200" y="2898918"/>
            <a:ext cx="9512030" cy="78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sp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ScoringProfile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sp.Name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ByTypeAndPackage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sp.Text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ScoringProfileText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sp.Text.Weights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Dictionary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double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&gt;();</a:t>
            </a:r>
          </a:p>
          <a:p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sp.Text.Weights.Add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"Type"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1.5);</a:t>
            </a:r>
          </a:p>
          <a:p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sp.Text.Weights.Add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"Package"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1.5);</a:t>
            </a:r>
          </a:p>
          <a:p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newIndex.ScoringProfiles.Add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sp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endParaRPr lang="en-US" dirty="0"/>
          </a:p>
        </p:txBody>
      </p:sp>
      <p:pic>
        <p:nvPicPr>
          <p:cNvPr id="5" name="Picture 2" descr="http://upload.wikimedia.org/wikipedia/commons/thumb/5/55/Magnifying_glass_icon.svg/490px-Magnifying_glass_icon.svg.pn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0737" y="72080"/>
            <a:ext cx="1124051" cy="1124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1993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data to the index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684111"/>
          </a:xfrm>
        </p:spPr>
        <p:txBody>
          <a:bodyPr/>
          <a:lstStyle/>
          <a:p>
            <a:r>
              <a:rPr lang="en-US" dirty="0" smtClean="0"/>
              <a:t>Need to map your object to your index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38199" y="2644673"/>
            <a:ext cx="10951723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op =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IndexOperation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IndexOperationType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.Upload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"Id"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l.Id.ToString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())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.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WithProperty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"Color"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l.Color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.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WithProperty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"Options"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flatOptions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.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WithProperty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"Package"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l.Package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.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WithProperty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"Type"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l.Type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.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WithProperty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"Image"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l.Image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operations.Add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(op);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838198" y="5168318"/>
            <a:ext cx="1095172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result =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await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managementClient.PopulateAsync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Keys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.ListingsServiceIndexName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operations.ToArray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());</a:t>
            </a:r>
            <a:endParaRPr lang="en-US" dirty="0"/>
          </a:p>
        </p:txBody>
      </p:sp>
      <p:pic>
        <p:nvPicPr>
          <p:cNvPr id="6" name="Picture 2" descr="http://upload.wikimedia.org/wikipedia/commons/thumb/5/55/Magnifying_glass_icon.svg/490px-Magnifying_glass_icon.svg.pn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0737" y="72080"/>
            <a:ext cx="1124051" cy="1124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5932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Batch operations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previous code was a batch operation</a:t>
            </a:r>
          </a:p>
          <a:p>
            <a:r>
              <a:rPr lang="en-US" dirty="0" smtClean="0"/>
              <a:t>You can batch up to 1000 “operations” in one call</a:t>
            </a:r>
          </a:p>
          <a:p>
            <a:r>
              <a:rPr lang="en-US" dirty="0" smtClean="0"/>
              <a:t>Can be any operation in the batch</a:t>
            </a:r>
          </a:p>
          <a:p>
            <a:pPr lvl="1"/>
            <a:r>
              <a:rPr lang="en-US" dirty="0" smtClean="0"/>
              <a:t>Adds</a:t>
            </a:r>
          </a:p>
          <a:p>
            <a:pPr lvl="1"/>
            <a:r>
              <a:rPr lang="en-US" dirty="0" smtClean="0"/>
              <a:t>Deletes</a:t>
            </a:r>
          </a:p>
          <a:p>
            <a:pPr lvl="1"/>
            <a:r>
              <a:rPr lang="en-US" dirty="0" smtClean="0"/>
              <a:t>Updates</a:t>
            </a:r>
            <a:endParaRPr lang="en-US" dirty="0"/>
          </a:p>
        </p:txBody>
      </p:sp>
      <p:pic>
        <p:nvPicPr>
          <p:cNvPr id="4" name="Picture 2" descr="http://upload.wikimedia.org/wikipedia/commons/thumb/5/55/Magnifying_glass_icon.svg/490px-Magnifying_glass_icon.svg.pn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0737" y="72080"/>
            <a:ext cx="1124051" cy="1124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5077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Querying the index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151039"/>
          </a:xfrm>
        </p:spPr>
        <p:txBody>
          <a:bodyPr>
            <a:normAutofit/>
          </a:bodyPr>
          <a:lstStyle/>
          <a:p>
            <a:r>
              <a:rPr lang="en-US" dirty="0" smtClean="0"/>
              <a:t>Have to specify what fields you want returned</a:t>
            </a:r>
          </a:p>
          <a:p>
            <a:r>
              <a:rPr lang="en-US" dirty="0" smtClean="0"/>
              <a:t>Can only output retrievable fields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38200" y="3381083"/>
            <a:ext cx="1219200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conn =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ApiConnection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.Create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Keys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.ListingsServiceUrl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Keys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.ListingsServiceKey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queryClient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IndexQueryClient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(conn);</a:t>
            </a:r>
          </a:p>
          <a:p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query =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SearchQuery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(search)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.Count(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true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.Select(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Id,Color,Options,Type,Package,Image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.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OrderBy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"Color"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var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searchResults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await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queryClient.SearchAsync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Keys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.ListingsServiceIndexName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query);</a:t>
            </a:r>
            <a:endParaRPr lang="en-US" dirty="0"/>
          </a:p>
        </p:txBody>
      </p:sp>
      <p:pic>
        <p:nvPicPr>
          <p:cNvPr id="5" name="Picture 2" descr="http://upload.wikimedia.org/wikipedia/commons/thumb/5/55/Magnifying_glass_icon.svg/490px-Magnifying_glass_icon.svg.pn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0737" y="72080"/>
            <a:ext cx="1124051" cy="1124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2466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Caveats!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Both Azure Search and </a:t>
            </a:r>
            <a:r>
              <a:rPr lang="en-US" dirty="0" err="1" smtClean="0"/>
              <a:t>DocumentDB</a:t>
            </a:r>
            <a:r>
              <a:rPr lang="en-US" dirty="0" smtClean="0"/>
              <a:t> are in preview mode.  All of this stuff changes often!  A lot of my content was updated as of this morning…but I may have missed some bits.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6448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Questions on Azure Search?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207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Where might I use them?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15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Where does it fit?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 noChangeAspect="1"/>
          </p:cNvGraphicFramePr>
          <p:nvPr>
            <p:ph idx="1"/>
            <p:extLst/>
          </p:nvPr>
        </p:nvGraphicFramePr>
        <p:xfrm>
          <a:off x="1122680" y="66992"/>
          <a:ext cx="9771063" cy="7554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31" name="Visio" r:id="rId3" imgW="10077635" imgH="7791614" progId="Visio.Drawing.15">
                  <p:link updateAutomatic="1"/>
                </p:oleObj>
              </mc:Choice>
              <mc:Fallback>
                <p:oleObj name="Visio" r:id="rId3" imgW="10077635" imgH="7791614" progId="Visio.Drawing.15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22680" y="66992"/>
                        <a:ext cx="9771063" cy="75549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/>
          <p:cNvSpPr/>
          <p:nvPr/>
        </p:nvSpPr>
        <p:spPr>
          <a:xfrm>
            <a:off x="596900" y="4978400"/>
            <a:ext cx="1625600" cy="5207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NOSQL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96900" y="5753100"/>
            <a:ext cx="1625600" cy="5207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SEARCH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3283" y="-92360"/>
            <a:ext cx="1362953" cy="1390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543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475013" y="4833257"/>
            <a:ext cx="1876301" cy="79284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Where does it fit?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5819920"/>
              </p:ext>
            </p:extLst>
          </p:nvPr>
        </p:nvGraphicFramePr>
        <p:xfrm>
          <a:off x="1122680" y="66992"/>
          <a:ext cx="9771063" cy="7554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34" name="Visio" r:id="rId3" imgW="10077635" imgH="7791614" progId="Visio.Drawing.15">
                  <p:link updateAutomatic="1"/>
                </p:oleObj>
              </mc:Choice>
              <mc:Fallback>
                <p:oleObj name="Visio" r:id="rId3" imgW="10077635" imgH="7791614" progId="Visio.Drawing.15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22680" y="66992"/>
                        <a:ext cx="9771063" cy="75549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/>
          <p:cNvSpPr/>
          <p:nvPr/>
        </p:nvSpPr>
        <p:spPr>
          <a:xfrm>
            <a:off x="596900" y="4978400"/>
            <a:ext cx="1625600" cy="5207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NOSQL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96900" y="5753100"/>
            <a:ext cx="1625600" cy="5207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SEARCH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3283" y="-92360"/>
            <a:ext cx="1362953" cy="1390015"/>
          </a:xfrm>
          <a:prstGeom prst="rect">
            <a:avLst/>
          </a:prstGeom>
        </p:spPr>
      </p:pic>
      <p:sp>
        <p:nvSpPr>
          <p:cNvPr id="3" name="Right Arrow 2"/>
          <p:cNvSpPr/>
          <p:nvPr/>
        </p:nvSpPr>
        <p:spPr>
          <a:xfrm>
            <a:off x="662623" y="2715895"/>
            <a:ext cx="2030680" cy="914400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CQRS Event Store</a:t>
            </a:r>
            <a:endParaRPr lang="en-US" dirty="0"/>
          </a:p>
        </p:txBody>
      </p:sp>
      <p:sp>
        <p:nvSpPr>
          <p:cNvPr id="8" name="Right Arrow 7"/>
          <p:cNvSpPr/>
          <p:nvPr/>
        </p:nvSpPr>
        <p:spPr>
          <a:xfrm>
            <a:off x="1919428" y="1531621"/>
            <a:ext cx="2030680" cy="914400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Saga persistence </a:t>
            </a:r>
            <a:endParaRPr lang="en-US" dirty="0"/>
          </a:p>
        </p:txBody>
      </p:sp>
      <p:sp>
        <p:nvSpPr>
          <p:cNvPr id="9" name="Right Arrow 8"/>
          <p:cNvSpPr/>
          <p:nvPr/>
        </p:nvSpPr>
        <p:spPr>
          <a:xfrm>
            <a:off x="5778183" y="2460979"/>
            <a:ext cx="2030680" cy="1169316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Denormalized</a:t>
            </a:r>
            <a:r>
              <a:rPr lang="en-US" dirty="0" smtClean="0"/>
              <a:t> view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696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animBg="1"/>
      <p:bldP spid="9" grpId="0" animBg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475013" y="5617032"/>
            <a:ext cx="1876301" cy="79284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Where does it fit?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 noChangeAspect="1"/>
          </p:cNvGraphicFramePr>
          <p:nvPr>
            <p:ph idx="1"/>
            <p:extLst/>
          </p:nvPr>
        </p:nvGraphicFramePr>
        <p:xfrm>
          <a:off x="1122680" y="66992"/>
          <a:ext cx="9771063" cy="7554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55" name="Visio" r:id="rId3" imgW="10077635" imgH="7791614" progId="Visio.Drawing.15">
                  <p:link updateAutomatic="1"/>
                </p:oleObj>
              </mc:Choice>
              <mc:Fallback>
                <p:oleObj name="Visio" r:id="rId3" imgW="10077635" imgH="7791614" progId="Visio.Drawing.15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22680" y="66992"/>
                        <a:ext cx="9771063" cy="75549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/>
          <p:cNvSpPr/>
          <p:nvPr/>
        </p:nvSpPr>
        <p:spPr>
          <a:xfrm>
            <a:off x="596900" y="4978400"/>
            <a:ext cx="1625600" cy="5207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NOSQL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96900" y="5753100"/>
            <a:ext cx="1625600" cy="5207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SEARCH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3283" y="-92360"/>
            <a:ext cx="1362953" cy="1390015"/>
          </a:xfrm>
          <a:prstGeom prst="rect">
            <a:avLst/>
          </a:prstGeom>
        </p:spPr>
      </p:pic>
      <p:sp>
        <p:nvSpPr>
          <p:cNvPr id="11" name="Right Arrow 10"/>
          <p:cNvSpPr/>
          <p:nvPr/>
        </p:nvSpPr>
        <p:spPr>
          <a:xfrm>
            <a:off x="6096000" y="4188436"/>
            <a:ext cx="2030680" cy="1214838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Search first navigation</a:t>
            </a:r>
            <a:endParaRPr lang="en-US" dirty="0"/>
          </a:p>
        </p:txBody>
      </p:sp>
      <p:sp>
        <p:nvSpPr>
          <p:cNvPr id="12" name="Right Arrow 11"/>
          <p:cNvSpPr/>
          <p:nvPr/>
        </p:nvSpPr>
        <p:spPr>
          <a:xfrm>
            <a:off x="3754582" y="2522147"/>
            <a:ext cx="2030680" cy="1214838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Data/Decision enrichment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5472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CE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Any questions on </a:t>
            </a:r>
            <a:r>
              <a:rPr lang="en-US" smtClean="0"/>
              <a:t>where they fit?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203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4232910" y="893763"/>
            <a:ext cx="7959090" cy="2387600"/>
          </a:xfrm>
        </p:spPr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4374124" y="2375452"/>
            <a:ext cx="3302947" cy="4144617"/>
          </a:xfrm>
        </p:spPr>
        <p:txBody>
          <a:bodyPr>
            <a:normAutofit/>
          </a:bodyPr>
          <a:lstStyle/>
          <a:p>
            <a:r>
              <a:rPr lang="en-US" dirty="0" smtClean="0"/>
              <a:t>Andrew Siemer</a:t>
            </a:r>
          </a:p>
          <a:p>
            <a:r>
              <a:rPr lang="en-US" b="1" dirty="0" smtClean="0"/>
              <a:t>Clear </a:t>
            </a:r>
            <a:r>
              <a:rPr lang="en-US" b="1" dirty="0"/>
              <a:t>Measure</a:t>
            </a:r>
          </a:p>
          <a:p>
            <a:r>
              <a:rPr lang="en-US" sz="200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andrew@clear-measure.com</a:t>
            </a:r>
          </a:p>
          <a:p>
            <a:r>
              <a:rPr lang="en-US" sz="200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(512) 387-1976</a:t>
            </a:r>
          </a:p>
          <a:p>
            <a:r>
              <a:rPr lang="en-US" sz="200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@asiemer</a:t>
            </a:r>
          </a:p>
          <a:p>
            <a:endParaRPr lang="en-US" dirty="0" smtClean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6" name="Subtitle 4"/>
          <p:cNvSpPr txBox="1">
            <a:spLocks/>
          </p:cNvSpPr>
          <p:nvPr/>
        </p:nvSpPr>
        <p:spPr>
          <a:xfrm>
            <a:off x="7822095" y="2375452"/>
            <a:ext cx="4581939" cy="4144617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Code and </a:t>
            </a:r>
            <a:r>
              <a:rPr lang="en-US" dirty="0" smtClean="0"/>
              <a:t>slides: </a:t>
            </a:r>
            <a:r>
              <a:rPr lang="en-US" sz="20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https://github.com/asiemer/AzureJeeps </a:t>
            </a:r>
            <a:br>
              <a:rPr lang="en-US" sz="2000" dirty="0">
                <a:solidFill>
                  <a:schemeClr val="accent1">
                    <a:lumMod val="40000"/>
                    <a:lumOff val="60000"/>
                  </a:schemeClr>
                </a:solidFill>
              </a:rPr>
            </a:br>
            <a:endParaRPr lang="en-US" sz="20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r>
              <a:rPr lang="en-US" dirty="0"/>
              <a:t>You can find me </a:t>
            </a:r>
            <a:r>
              <a:rPr lang="en-US" dirty="0" smtClean="0"/>
              <a:t>here:</a:t>
            </a:r>
          </a:p>
          <a:p>
            <a:r>
              <a:rPr lang="en-US" sz="200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http</a:t>
            </a:r>
            <a:r>
              <a:rPr lang="en-US" sz="20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://</a:t>
            </a:r>
            <a:r>
              <a:rPr lang="en-US" sz="200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www.andrewsiemer.com</a:t>
            </a:r>
            <a:endParaRPr lang="en-US" sz="20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r>
              <a:rPr lang="en-US" sz="200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http</a:t>
            </a:r>
            <a:r>
              <a:rPr lang="en-US" sz="20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://</a:t>
            </a:r>
            <a:r>
              <a:rPr lang="en-US" sz="200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www.siemerforhire.com</a:t>
            </a:r>
          </a:p>
          <a:p>
            <a:r>
              <a:rPr lang="en-US" sz="200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http</a:t>
            </a:r>
            <a:r>
              <a:rPr lang="en-US" sz="20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://about.me/AndrewSiemer </a:t>
            </a:r>
          </a:p>
          <a:p>
            <a:r>
              <a:rPr lang="en-US" dirty="0" err="1" smtClean="0"/>
              <a:t>AzureAustin</a:t>
            </a:r>
            <a:endParaRPr lang="en-US" dirty="0" smtClean="0"/>
          </a:p>
          <a:p>
            <a:r>
              <a:rPr lang="en-US" sz="200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http</a:t>
            </a:r>
            <a:r>
              <a:rPr lang="en-US" sz="20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://www.meetup.com/AzureAustin </a:t>
            </a:r>
          </a:p>
        </p:txBody>
      </p:sp>
    </p:spTree>
    <p:extLst>
      <p:ext uri="{BB962C8B-B14F-4D97-AF65-F5344CB8AC3E}">
        <p14:creationId xmlns:p14="http://schemas.microsoft.com/office/powerpoint/2010/main" val="1113425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2214</TotalTime>
  <Words>2195</Words>
  <Application>Microsoft Office PowerPoint</Application>
  <PresentationFormat>Widescreen</PresentationFormat>
  <Paragraphs>498</Paragraphs>
  <Slides>96</Slides>
  <Notes>12</Notes>
  <HiddenSlides>1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Links</vt:lpstr>
      </vt:variant>
      <vt:variant>
        <vt:i4>3</vt:i4>
      </vt:variant>
      <vt:variant>
        <vt:lpstr>Slide Titles</vt:lpstr>
      </vt:variant>
      <vt:variant>
        <vt:i4>96</vt:i4>
      </vt:variant>
    </vt:vector>
  </HeadingPairs>
  <TitlesOfParts>
    <vt:vector size="106" baseType="lpstr">
      <vt:lpstr>Arial</vt:lpstr>
      <vt:lpstr>Calibri</vt:lpstr>
      <vt:lpstr>Consolas</vt:lpstr>
      <vt:lpstr>Courier New</vt:lpstr>
      <vt:lpstr>Tahoma</vt:lpstr>
      <vt:lpstr>Wingdings</vt:lpstr>
      <vt:lpstr>1_Office Theme</vt:lpstr>
      <vt:lpstr>C:\Projects\Personal\AzureJeeps\docs\Drawings.vsdx</vt:lpstr>
      <vt:lpstr>C:\Projects\Personal\AzureJeeps\docs\Drawings.vsdx</vt:lpstr>
      <vt:lpstr>C:\Projects\Personal\AzureJeeps\docs\Drawings.vsdx</vt:lpstr>
      <vt:lpstr>TODO</vt:lpstr>
      <vt:lpstr>Test driving Azure Search and DocumentDB</vt:lpstr>
      <vt:lpstr>Andrew Siemer</vt:lpstr>
      <vt:lpstr>PowerPoint Presentation</vt:lpstr>
      <vt:lpstr>Writing a book on Azure</vt:lpstr>
      <vt:lpstr>PowerPoint Presentation</vt:lpstr>
      <vt:lpstr>Join us at AzureAustin</vt:lpstr>
      <vt:lpstr>Topics Today</vt:lpstr>
      <vt:lpstr>Caveats!</vt:lpstr>
      <vt:lpstr>Starting with a  high level view</vt:lpstr>
      <vt:lpstr>DocumentDB is a type of  NoSQL</vt:lpstr>
      <vt:lpstr>What is NoSQL?</vt:lpstr>
      <vt:lpstr>Many types of NoSQL</vt:lpstr>
      <vt:lpstr>They all have something  in common!</vt:lpstr>
      <vt:lpstr>When is NoSQL better than N</vt:lpstr>
      <vt:lpstr>When not to use NoSQL</vt:lpstr>
      <vt:lpstr>Azure Search is Elastic Search is  Lucene</vt:lpstr>
      <vt:lpstr>What is search?</vt:lpstr>
      <vt:lpstr>When to use search</vt:lpstr>
      <vt:lpstr>When not to use search</vt:lpstr>
      <vt:lpstr>Example application</vt:lpstr>
      <vt:lpstr>Example site: jeep listings</vt:lpstr>
      <vt:lpstr>Example site: jeep listings</vt:lpstr>
      <vt:lpstr>PowerPoint Presentation</vt:lpstr>
      <vt:lpstr>DocumentDB</vt:lpstr>
      <vt:lpstr>How to set up DocumentDB</vt:lpstr>
      <vt:lpstr>Keys</vt:lpstr>
      <vt:lpstr>Document Explorer</vt:lpstr>
      <vt:lpstr>PowerPoint Presentation</vt:lpstr>
      <vt:lpstr>Query Explorer</vt:lpstr>
      <vt:lpstr>PowerPoint Presentation</vt:lpstr>
      <vt:lpstr>DocumentDB high points</vt:lpstr>
      <vt:lpstr>Elastic SSD</vt:lpstr>
      <vt:lpstr>Automatic Indexing</vt:lpstr>
      <vt:lpstr>Understanding the DocumentDB structure</vt:lpstr>
      <vt:lpstr>Structure: Database</vt:lpstr>
      <vt:lpstr>Structure: Media</vt:lpstr>
      <vt:lpstr>Structure: User</vt:lpstr>
      <vt:lpstr>Structure: Permission</vt:lpstr>
      <vt:lpstr>Structure: Collection</vt:lpstr>
      <vt:lpstr>Structure: Document</vt:lpstr>
      <vt:lpstr>Structure: Attachment</vt:lpstr>
      <vt:lpstr>Structure: Stored Procedure</vt:lpstr>
      <vt:lpstr>PowerPoint Presentation</vt:lpstr>
      <vt:lpstr>Structure: Triggers</vt:lpstr>
      <vt:lpstr>Structure: UDF</vt:lpstr>
      <vt:lpstr>PowerPoint Presentation</vt:lpstr>
      <vt:lpstr>Create a document store</vt:lpstr>
      <vt:lpstr>Adding data</vt:lpstr>
      <vt:lpstr>Batch operations</vt:lpstr>
      <vt:lpstr>Querying</vt:lpstr>
      <vt:lpstr>Querying: Simple</vt:lpstr>
      <vt:lpstr>Querying: More complex</vt:lpstr>
      <vt:lpstr>REST API</vt:lpstr>
      <vt:lpstr>Interactive query demo online</vt:lpstr>
      <vt:lpstr>PowerPoint Presentation</vt:lpstr>
      <vt:lpstr>Questions on Document DB?</vt:lpstr>
      <vt:lpstr>Azure Search</vt:lpstr>
      <vt:lpstr>What is search?</vt:lpstr>
      <vt:lpstr>What is search?</vt:lpstr>
      <vt:lpstr>What is Azure Search Preview?</vt:lpstr>
      <vt:lpstr>Concerns with the preview? </vt:lpstr>
      <vt:lpstr>api-version=2014-10-20-Preview</vt:lpstr>
      <vt:lpstr>Setting up Azure Search</vt:lpstr>
      <vt:lpstr>Setting up Azure Search</vt:lpstr>
      <vt:lpstr>Setting up Azure Search</vt:lpstr>
      <vt:lpstr>Keys</vt:lpstr>
      <vt:lpstr>Azure Search Options</vt:lpstr>
      <vt:lpstr>Quick specs</vt:lpstr>
      <vt:lpstr>Understanding “units”</vt:lpstr>
      <vt:lpstr>No SDK yet!</vt:lpstr>
      <vt:lpstr>Azure Search is structured</vt:lpstr>
      <vt:lpstr>Field Characteristics: Key</vt:lpstr>
      <vt:lpstr>Field Characteristics: Searchable</vt:lpstr>
      <vt:lpstr>Field Characteristics: Filterable</vt:lpstr>
      <vt:lpstr>Field Characteristics: Sortable</vt:lpstr>
      <vt:lpstr>Field Characteristics: Facetable</vt:lpstr>
      <vt:lpstr>Field Characteristics: Suggestions</vt:lpstr>
      <vt:lpstr>Field Characteristics: Retrievable</vt:lpstr>
      <vt:lpstr>Field Characteristics: can be false</vt:lpstr>
      <vt:lpstr>Creating an index</vt:lpstr>
      <vt:lpstr>Index naming</vt:lpstr>
      <vt:lpstr>Scoring Profiles</vt:lpstr>
      <vt:lpstr>Interpolations</vt:lpstr>
      <vt:lpstr>Interpolations</vt:lpstr>
      <vt:lpstr>Adding a scoring profile</vt:lpstr>
      <vt:lpstr>Adding data to the index</vt:lpstr>
      <vt:lpstr>Batch operations</vt:lpstr>
      <vt:lpstr>Querying the index</vt:lpstr>
      <vt:lpstr>Questions on Azure Search?</vt:lpstr>
      <vt:lpstr>Where might I use them?</vt:lpstr>
      <vt:lpstr>Where does it fit?</vt:lpstr>
      <vt:lpstr>Where does it fit?</vt:lpstr>
      <vt:lpstr>Where does it fit?</vt:lpstr>
      <vt:lpstr>Any questions on where they fit?</vt:lpstr>
      <vt:lpstr>Questions?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Andrew Siemer</dc:title>
  <dc:creator>Andrew Siemer</dc:creator>
  <cp:lastModifiedBy>Andrew Siemer</cp:lastModifiedBy>
  <cp:revision>175</cp:revision>
  <dcterms:created xsi:type="dcterms:W3CDTF">2014-09-16T19:17:06Z</dcterms:created>
  <dcterms:modified xsi:type="dcterms:W3CDTF">2014-12-04T19:20:18Z</dcterms:modified>
</cp:coreProperties>
</file>